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wav" ContentType="audio/wav"/>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4" r:id="rId1"/>
  </p:sldMasterIdLst>
  <p:notesMasterIdLst>
    <p:notesMasterId r:id="rId40"/>
  </p:notesMasterIdLst>
  <p:sldIdLst>
    <p:sldId id="339" r:id="rId2"/>
    <p:sldId id="340" r:id="rId3"/>
    <p:sldId id="256" r:id="rId4"/>
    <p:sldId id="257" r:id="rId5"/>
    <p:sldId id="258" r:id="rId6"/>
    <p:sldId id="259" r:id="rId7"/>
    <p:sldId id="261" r:id="rId8"/>
    <p:sldId id="314" r:id="rId9"/>
    <p:sldId id="283" r:id="rId10"/>
    <p:sldId id="318" r:id="rId11"/>
    <p:sldId id="321" r:id="rId12"/>
    <p:sldId id="322" r:id="rId13"/>
    <p:sldId id="323" r:id="rId14"/>
    <p:sldId id="325" r:id="rId15"/>
    <p:sldId id="307" r:id="rId16"/>
    <p:sldId id="263" r:id="rId17"/>
    <p:sldId id="262" r:id="rId18"/>
    <p:sldId id="264" r:id="rId19"/>
    <p:sldId id="265" r:id="rId20"/>
    <p:sldId id="330" r:id="rId21"/>
    <p:sldId id="266" r:id="rId22"/>
    <p:sldId id="269" r:id="rId23"/>
    <p:sldId id="328" r:id="rId24"/>
    <p:sldId id="267" r:id="rId25"/>
    <p:sldId id="268" r:id="rId26"/>
    <p:sldId id="270" r:id="rId27"/>
    <p:sldId id="333" r:id="rId28"/>
    <p:sldId id="296" r:id="rId29"/>
    <p:sldId id="293" r:id="rId30"/>
    <p:sldId id="334" r:id="rId31"/>
    <p:sldId id="336" r:id="rId32"/>
    <p:sldId id="335" r:id="rId33"/>
    <p:sldId id="294" r:id="rId34"/>
    <p:sldId id="295" r:id="rId35"/>
    <p:sldId id="327" r:id="rId36"/>
    <p:sldId id="329" r:id="rId37"/>
    <p:sldId id="337" r:id="rId38"/>
    <p:sldId id="338" r:id="rId39"/>
  </p:sldIdLst>
  <p:sldSz cx="9144000" cy="6858000" type="screen4x3"/>
  <p:notesSz cx="6858000" cy="9144000"/>
  <p:defaultTex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CECE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3030" autoAdjust="0"/>
    <p:restoredTop sz="94660"/>
  </p:normalViewPr>
  <p:slideViewPr>
    <p:cSldViewPr>
      <p:cViewPr varScale="1">
        <p:scale>
          <a:sx n="72" d="100"/>
          <a:sy n="72" d="100"/>
        </p:scale>
        <p:origin x="84" y="708"/>
      </p:cViewPr>
      <p:guideLst>
        <p:guide orient="horz" pos="2160"/>
        <p:guide pos="2880"/>
      </p:guideLst>
    </p:cSldViewPr>
  </p:slideViewPr>
  <p:notesTextViewPr>
    <p:cViewPr>
      <p:scale>
        <a:sx n="100" d="100"/>
        <a:sy n="100" d="100"/>
      </p:scale>
      <p:origin x="0" y="0"/>
    </p:cViewPr>
  </p:notesTextViewPr>
  <p:sorterViewPr>
    <p:cViewPr>
      <p:scale>
        <a:sx n="66" d="100"/>
        <a:sy n="66" d="100"/>
      </p:scale>
      <p:origin x="0" y="501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5058"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200"/>
            </a:lvl1pPr>
          </a:lstStyle>
          <a:p>
            <a:endParaRPr lang="en-US"/>
          </a:p>
        </p:txBody>
      </p:sp>
      <p:sp>
        <p:nvSpPr>
          <p:cNvPr id="45059"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200"/>
            </a:lvl1pPr>
          </a:lstStyle>
          <a:p>
            <a:endParaRPr lang="en-US"/>
          </a:p>
        </p:txBody>
      </p:sp>
      <p:sp>
        <p:nvSpPr>
          <p:cNvPr id="45060"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p:spPr>
      </p:sp>
      <p:sp>
        <p:nvSpPr>
          <p:cNvPr id="45061"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5062"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a:lvl1pPr>
          </a:lstStyle>
          <a:p>
            <a:endParaRPr lang="en-US"/>
          </a:p>
        </p:txBody>
      </p:sp>
      <p:sp>
        <p:nvSpPr>
          <p:cNvPr id="45063"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a:lvl1pPr>
          </a:lstStyle>
          <a:p>
            <a:fld id="{9638386A-9953-4F81-9DB0-E3B20A90CC85}" type="slidenum">
              <a:rPr lang="en-US"/>
              <a:pPr/>
              <a:t>‹#›</a:t>
            </a:fld>
            <a:endParaRPr lang="en-US"/>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charset="0"/>
        <a:ea typeface="+mn-ea"/>
        <a:cs typeface="+mn-cs"/>
      </a:defRPr>
    </a:lvl1pPr>
    <a:lvl2pPr marL="457200" algn="l" rtl="0" fontAlgn="base">
      <a:spcBef>
        <a:spcPct val="30000"/>
      </a:spcBef>
      <a:spcAft>
        <a:spcPct val="0"/>
      </a:spcAft>
      <a:defRPr sz="1200" kern="1200">
        <a:solidFill>
          <a:schemeClr val="tx1"/>
        </a:solidFill>
        <a:latin typeface="Arial" charset="0"/>
        <a:ea typeface="+mn-ea"/>
        <a:cs typeface="+mn-cs"/>
      </a:defRPr>
    </a:lvl2pPr>
    <a:lvl3pPr marL="914400" algn="l" rtl="0" fontAlgn="base">
      <a:spcBef>
        <a:spcPct val="30000"/>
      </a:spcBef>
      <a:spcAft>
        <a:spcPct val="0"/>
      </a:spcAft>
      <a:defRPr sz="1200" kern="1200">
        <a:solidFill>
          <a:schemeClr val="tx1"/>
        </a:solidFill>
        <a:latin typeface="Arial" charset="0"/>
        <a:ea typeface="+mn-ea"/>
        <a:cs typeface="+mn-cs"/>
      </a:defRPr>
    </a:lvl3pPr>
    <a:lvl4pPr marL="1371600" algn="l" rtl="0" fontAlgn="base">
      <a:spcBef>
        <a:spcPct val="30000"/>
      </a:spcBef>
      <a:spcAft>
        <a:spcPct val="0"/>
      </a:spcAft>
      <a:defRPr sz="1200" kern="1200">
        <a:solidFill>
          <a:schemeClr val="tx1"/>
        </a:solidFill>
        <a:latin typeface="Arial" charset="0"/>
        <a:ea typeface="+mn-ea"/>
        <a:cs typeface="+mn-cs"/>
      </a:defRPr>
    </a:lvl4pPr>
    <a:lvl5pPr marL="1828800" algn="l" rtl="0" fontAlgn="base">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36866" name="Group 2"/>
          <p:cNvGrpSpPr>
            <a:grpSpLocks/>
          </p:cNvGrpSpPr>
          <p:nvPr/>
        </p:nvGrpSpPr>
        <p:grpSpPr bwMode="auto">
          <a:xfrm>
            <a:off x="319088" y="1752600"/>
            <a:ext cx="8824912" cy="5129213"/>
            <a:chOff x="201" y="1104"/>
            <a:chExt cx="5559" cy="3231"/>
          </a:xfrm>
        </p:grpSpPr>
        <p:sp>
          <p:nvSpPr>
            <p:cNvPr id="36867" name="Freeform 3"/>
            <p:cNvSpPr>
              <a:spLocks/>
            </p:cNvSpPr>
            <p:nvPr/>
          </p:nvSpPr>
          <p:spPr bwMode="ltGray">
            <a:xfrm>
              <a:off x="210" y="1104"/>
              <a:ext cx="5550" cy="3216"/>
            </a:xfrm>
            <a:custGeom>
              <a:avLst/>
              <a:gdLst/>
              <a:ahLst/>
              <a:cxnLst>
                <a:cxn ang="0">
                  <a:pos x="335" y="0"/>
                </a:cxn>
                <a:cxn ang="0">
                  <a:pos x="333" y="1290"/>
                </a:cxn>
                <a:cxn ang="0">
                  <a:pos x="0" y="1290"/>
                </a:cxn>
                <a:cxn ang="0">
                  <a:pos x="6" y="3210"/>
                </a:cxn>
                <a:cxn ang="0">
                  <a:pos x="5550" y="3216"/>
                </a:cxn>
                <a:cxn ang="0">
                  <a:pos x="5550" y="0"/>
                </a:cxn>
                <a:cxn ang="0">
                  <a:pos x="335" y="0"/>
                </a:cxn>
                <a:cxn ang="0">
                  <a:pos x="335" y="0"/>
                </a:cxn>
              </a:cxnLst>
              <a:rect l="0" t="0" r="r" b="b"/>
              <a:pathLst>
                <a:path w="5550" h="3216">
                  <a:moveTo>
                    <a:pt x="335" y="0"/>
                  </a:moveTo>
                  <a:lnTo>
                    <a:pt x="333" y="1290"/>
                  </a:lnTo>
                  <a:lnTo>
                    <a:pt x="0" y="1290"/>
                  </a:lnTo>
                  <a:lnTo>
                    <a:pt x="6" y="3210"/>
                  </a:lnTo>
                  <a:lnTo>
                    <a:pt x="5550" y="3216"/>
                  </a:lnTo>
                  <a:lnTo>
                    <a:pt x="5550" y="0"/>
                  </a:lnTo>
                  <a:lnTo>
                    <a:pt x="335" y="0"/>
                  </a:lnTo>
                  <a:lnTo>
                    <a:pt x="335" y="0"/>
                  </a:lnTo>
                  <a:close/>
                </a:path>
              </a:pathLst>
            </a:custGeom>
            <a:solidFill>
              <a:schemeClr val="bg2">
                <a:alpha val="39999"/>
              </a:schemeClr>
            </a:solidFill>
            <a:ln w="9525">
              <a:noFill/>
              <a:round/>
              <a:headEnd/>
              <a:tailEnd/>
            </a:ln>
          </p:spPr>
          <p:txBody>
            <a:bodyPr/>
            <a:lstStyle/>
            <a:p>
              <a:endParaRPr lang="en-US"/>
            </a:p>
          </p:txBody>
        </p:sp>
        <p:sp>
          <p:nvSpPr>
            <p:cNvPr id="36868" name="Freeform 4"/>
            <p:cNvSpPr>
              <a:spLocks/>
            </p:cNvSpPr>
            <p:nvPr/>
          </p:nvSpPr>
          <p:spPr bwMode="ltGray">
            <a:xfrm>
              <a:off x="528" y="2400"/>
              <a:ext cx="5232" cy="1920"/>
            </a:xfrm>
            <a:custGeom>
              <a:avLst/>
              <a:gdLst/>
              <a:ahLst/>
              <a:cxnLst>
                <a:cxn ang="0">
                  <a:pos x="0" y="0"/>
                </a:cxn>
                <a:cxn ang="0">
                  <a:pos x="0" y="2182"/>
                </a:cxn>
                <a:cxn ang="0">
                  <a:pos x="4897" y="2182"/>
                </a:cxn>
                <a:cxn ang="0">
                  <a:pos x="4897" y="0"/>
                </a:cxn>
                <a:cxn ang="0">
                  <a:pos x="0" y="0"/>
                </a:cxn>
                <a:cxn ang="0">
                  <a:pos x="0" y="0"/>
                </a:cxn>
              </a:cxnLst>
              <a:rect l="0" t="0" r="r" b="b"/>
              <a:pathLst>
                <a:path w="4897" h="2182">
                  <a:moveTo>
                    <a:pt x="0" y="0"/>
                  </a:moveTo>
                  <a:lnTo>
                    <a:pt x="0" y="2182"/>
                  </a:lnTo>
                  <a:lnTo>
                    <a:pt x="4897" y="2182"/>
                  </a:lnTo>
                  <a:lnTo>
                    <a:pt x="4897" y="0"/>
                  </a:lnTo>
                  <a:lnTo>
                    <a:pt x="0" y="0"/>
                  </a:lnTo>
                  <a:lnTo>
                    <a:pt x="0" y="0"/>
                  </a:lnTo>
                  <a:close/>
                </a:path>
              </a:pathLst>
            </a:custGeom>
            <a:solidFill>
              <a:schemeClr val="bg2">
                <a:alpha val="30000"/>
              </a:schemeClr>
            </a:solidFill>
            <a:ln w="9525">
              <a:noFill/>
              <a:round/>
              <a:headEnd/>
              <a:tailEnd/>
            </a:ln>
          </p:spPr>
          <p:txBody>
            <a:bodyPr/>
            <a:lstStyle/>
            <a:p>
              <a:endParaRPr lang="en-US"/>
            </a:p>
          </p:txBody>
        </p:sp>
        <p:sp>
          <p:nvSpPr>
            <p:cNvPr id="36869" name="Freeform 5"/>
            <p:cNvSpPr>
              <a:spLocks/>
            </p:cNvSpPr>
            <p:nvPr/>
          </p:nvSpPr>
          <p:spPr bwMode="ltGray">
            <a:xfrm>
              <a:off x="201" y="2377"/>
              <a:ext cx="3455" cy="29"/>
            </a:xfrm>
            <a:custGeom>
              <a:avLst/>
              <a:gdLst/>
              <a:ahLst/>
              <a:cxnLst>
                <a:cxn ang="0">
                  <a:pos x="0" y="0"/>
                </a:cxn>
                <a:cxn ang="0">
                  <a:pos x="0" y="149"/>
                </a:cxn>
                <a:cxn ang="0">
                  <a:pos x="5387" y="149"/>
                </a:cxn>
                <a:cxn ang="0">
                  <a:pos x="5387" y="0"/>
                </a:cxn>
                <a:cxn ang="0">
                  <a:pos x="0" y="0"/>
                </a:cxn>
                <a:cxn ang="0">
                  <a:pos x="0" y="0"/>
                </a:cxn>
              </a:cxnLst>
              <a:rect l="0" t="0" r="r" b="b"/>
              <a:pathLst>
                <a:path w="5387" h="149">
                  <a:moveTo>
                    <a:pt x="0" y="0"/>
                  </a:moveTo>
                  <a:lnTo>
                    <a:pt x="0" y="149"/>
                  </a:lnTo>
                  <a:lnTo>
                    <a:pt x="5387" y="149"/>
                  </a:lnTo>
                  <a:lnTo>
                    <a:pt x="5387" y="0"/>
                  </a:lnTo>
                  <a:lnTo>
                    <a:pt x="0" y="0"/>
                  </a:lnTo>
                  <a:lnTo>
                    <a:pt x="0" y="0"/>
                  </a:lnTo>
                  <a:close/>
                </a:path>
              </a:pathLst>
            </a:custGeom>
            <a:gradFill rotWithShape="1">
              <a:gsLst>
                <a:gs pos="0">
                  <a:schemeClr val="bg2">
                    <a:alpha val="0"/>
                  </a:schemeClr>
                </a:gs>
                <a:gs pos="100000">
                  <a:schemeClr val="bg2">
                    <a:gamma/>
                    <a:shade val="81961"/>
                    <a:invGamma/>
                  </a:schemeClr>
                </a:gs>
              </a:gsLst>
              <a:lin ang="0" scaled="1"/>
            </a:gradFill>
            <a:ln w="9525" cap="flat" cmpd="sng">
              <a:noFill/>
              <a:prstDash val="solid"/>
              <a:round/>
              <a:headEnd type="none" w="med" len="med"/>
              <a:tailEnd type="none" w="med" len="med"/>
            </a:ln>
            <a:effectLst/>
          </p:spPr>
          <p:txBody>
            <a:bodyPr/>
            <a:lstStyle/>
            <a:p>
              <a:endParaRPr lang="en-US"/>
            </a:p>
          </p:txBody>
        </p:sp>
        <p:sp>
          <p:nvSpPr>
            <p:cNvPr id="36870" name="Freeform 6"/>
            <p:cNvSpPr>
              <a:spLocks/>
            </p:cNvSpPr>
            <p:nvPr/>
          </p:nvSpPr>
          <p:spPr bwMode="ltGray">
            <a:xfrm>
              <a:off x="528" y="1104"/>
              <a:ext cx="4894" cy="29"/>
            </a:xfrm>
            <a:custGeom>
              <a:avLst/>
              <a:gdLst/>
              <a:ahLst/>
              <a:cxnLst>
                <a:cxn ang="0">
                  <a:pos x="0" y="0"/>
                </a:cxn>
                <a:cxn ang="0">
                  <a:pos x="0" y="149"/>
                </a:cxn>
                <a:cxn ang="0">
                  <a:pos x="5387" y="149"/>
                </a:cxn>
                <a:cxn ang="0">
                  <a:pos x="5387" y="0"/>
                </a:cxn>
                <a:cxn ang="0">
                  <a:pos x="0" y="0"/>
                </a:cxn>
                <a:cxn ang="0">
                  <a:pos x="0" y="0"/>
                </a:cxn>
              </a:cxnLst>
              <a:rect l="0" t="0" r="r" b="b"/>
              <a:pathLst>
                <a:path w="5387" h="149">
                  <a:moveTo>
                    <a:pt x="0" y="0"/>
                  </a:moveTo>
                  <a:lnTo>
                    <a:pt x="0" y="149"/>
                  </a:lnTo>
                  <a:lnTo>
                    <a:pt x="5387" y="149"/>
                  </a:lnTo>
                  <a:lnTo>
                    <a:pt x="5387" y="0"/>
                  </a:lnTo>
                  <a:lnTo>
                    <a:pt x="0" y="0"/>
                  </a:lnTo>
                  <a:lnTo>
                    <a:pt x="0" y="0"/>
                  </a:lnTo>
                  <a:close/>
                </a:path>
              </a:pathLst>
            </a:custGeom>
            <a:gradFill rotWithShape="1">
              <a:gsLst>
                <a:gs pos="0">
                  <a:schemeClr val="bg2">
                    <a:alpha val="0"/>
                  </a:schemeClr>
                </a:gs>
                <a:gs pos="100000">
                  <a:schemeClr val="bg2">
                    <a:gamma/>
                    <a:shade val="81961"/>
                    <a:invGamma/>
                  </a:schemeClr>
                </a:gs>
              </a:gsLst>
              <a:lin ang="0" scaled="1"/>
            </a:gradFill>
            <a:ln w="9525" cap="flat" cmpd="sng">
              <a:noFill/>
              <a:prstDash val="solid"/>
              <a:round/>
              <a:headEnd type="none" w="med" len="med"/>
              <a:tailEnd type="none" w="med" len="med"/>
            </a:ln>
            <a:effectLst/>
          </p:spPr>
          <p:txBody>
            <a:bodyPr/>
            <a:lstStyle/>
            <a:p>
              <a:endParaRPr lang="en-US"/>
            </a:p>
          </p:txBody>
        </p:sp>
        <p:sp>
          <p:nvSpPr>
            <p:cNvPr id="36871" name="Freeform 7"/>
            <p:cNvSpPr>
              <a:spLocks/>
            </p:cNvSpPr>
            <p:nvPr/>
          </p:nvSpPr>
          <p:spPr bwMode="ltGray">
            <a:xfrm>
              <a:off x="201" y="2377"/>
              <a:ext cx="30" cy="1958"/>
            </a:xfrm>
            <a:custGeom>
              <a:avLst/>
              <a:gdLst/>
              <a:ahLst/>
              <a:cxnLst>
                <a:cxn ang="0">
                  <a:pos x="0" y="0"/>
                </a:cxn>
                <a:cxn ang="0">
                  <a:pos x="0" y="1416"/>
                </a:cxn>
                <a:cxn ang="0">
                  <a:pos x="29" y="1416"/>
                </a:cxn>
                <a:cxn ang="0">
                  <a:pos x="30" y="27"/>
                </a:cxn>
                <a:cxn ang="0">
                  <a:pos x="0" y="0"/>
                </a:cxn>
                <a:cxn ang="0">
                  <a:pos x="0" y="0"/>
                </a:cxn>
              </a:cxnLst>
              <a:rect l="0" t="0" r="r" b="b"/>
              <a:pathLst>
                <a:path w="30" h="1416">
                  <a:moveTo>
                    <a:pt x="0" y="0"/>
                  </a:moveTo>
                  <a:lnTo>
                    <a:pt x="0" y="1416"/>
                  </a:lnTo>
                  <a:lnTo>
                    <a:pt x="29" y="1416"/>
                  </a:lnTo>
                  <a:lnTo>
                    <a:pt x="30" y="27"/>
                  </a:lnTo>
                  <a:lnTo>
                    <a:pt x="0" y="0"/>
                  </a:lnTo>
                  <a:lnTo>
                    <a:pt x="0" y="0"/>
                  </a:lnTo>
                  <a:close/>
                </a:path>
              </a:pathLst>
            </a:custGeom>
            <a:gradFill rotWithShape="1">
              <a:gsLst>
                <a:gs pos="0">
                  <a:schemeClr val="bg2">
                    <a:gamma/>
                    <a:tint val="87843"/>
                    <a:invGamma/>
                  </a:schemeClr>
                </a:gs>
                <a:gs pos="100000">
                  <a:schemeClr val="bg2">
                    <a:alpha val="0"/>
                  </a:schemeClr>
                </a:gs>
              </a:gsLst>
              <a:lin ang="5400000" scaled="1"/>
            </a:gradFill>
            <a:ln w="9525" cap="flat" cmpd="sng">
              <a:noFill/>
              <a:prstDash val="solid"/>
              <a:round/>
              <a:headEnd type="none" w="med" len="med"/>
              <a:tailEnd type="none" w="med" len="med"/>
            </a:ln>
            <a:effectLst/>
          </p:spPr>
          <p:txBody>
            <a:bodyPr/>
            <a:lstStyle/>
            <a:p>
              <a:endParaRPr lang="en-US"/>
            </a:p>
          </p:txBody>
        </p:sp>
        <p:sp>
          <p:nvSpPr>
            <p:cNvPr id="36872" name="Freeform 8"/>
            <p:cNvSpPr>
              <a:spLocks/>
            </p:cNvSpPr>
            <p:nvPr/>
          </p:nvSpPr>
          <p:spPr bwMode="ltGray">
            <a:xfrm>
              <a:off x="528" y="1104"/>
              <a:ext cx="29" cy="3225"/>
            </a:xfrm>
            <a:custGeom>
              <a:avLst/>
              <a:gdLst/>
              <a:ahLst/>
              <a:cxnLst>
                <a:cxn ang="0">
                  <a:pos x="0" y="0"/>
                </a:cxn>
                <a:cxn ang="0">
                  <a:pos x="0" y="2161"/>
                </a:cxn>
                <a:cxn ang="0">
                  <a:pos x="29" y="2161"/>
                </a:cxn>
                <a:cxn ang="0">
                  <a:pos x="27" y="27"/>
                </a:cxn>
                <a:cxn ang="0">
                  <a:pos x="0" y="0"/>
                </a:cxn>
                <a:cxn ang="0">
                  <a:pos x="0" y="0"/>
                </a:cxn>
              </a:cxnLst>
              <a:rect l="0" t="0" r="r" b="b"/>
              <a:pathLst>
                <a:path w="29" h="2161">
                  <a:moveTo>
                    <a:pt x="0" y="0"/>
                  </a:moveTo>
                  <a:lnTo>
                    <a:pt x="0" y="2161"/>
                  </a:lnTo>
                  <a:lnTo>
                    <a:pt x="29" y="2161"/>
                  </a:lnTo>
                  <a:lnTo>
                    <a:pt x="27" y="27"/>
                  </a:lnTo>
                  <a:lnTo>
                    <a:pt x="0" y="0"/>
                  </a:lnTo>
                  <a:lnTo>
                    <a:pt x="0" y="0"/>
                  </a:lnTo>
                  <a:close/>
                </a:path>
              </a:pathLst>
            </a:custGeom>
            <a:gradFill rotWithShape="1">
              <a:gsLst>
                <a:gs pos="0">
                  <a:schemeClr val="bg2">
                    <a:gamma/>
                    <a:tint val="87843"/>
                    <a:invGamma/>
                  </a:schemeClr>
                </a:gs>
                <a:gs pos="100000">
                  <a:schemeClr val="bg2">
                    <a:alpha val="0"/>
                  </a:schemeClr>
                </a:gs>
              </a:gsLst>
              <a:lin ang="5400000" scaled="1"/>
            </a:gradFill>
            <a:ln w="9525" cap="flat" cmpd="sng">
              <a:noFill/>
              <a:prstDash val="solid"/>
              <a:round/>
              <a:headEnd type="none" w="med" len="med"/>
              <a:tailEnd type="none" w="med" len="med"/>
            </a:ln>
            <a:effectLst/>
          </p:spPr>
          <p:txBody>
            <a:bodyPr/>
            <a:lstStyle/>
            <a:p>
              <a:endParaRPr lang="en-US"/>
            </a:p>
          </p:txBody>
        </p:sp>
      </p:grpSp>
      <p:sp>
        <p:nvSpPr>
          <p:cNvPr id="36873" name="Rectangle 9"/>
          <p:cNvSpPr>
            <a:spLocks noGrp="1" noChangeArrowheads="1"/>
          </p:cNvSpPr>
          <p:nvPr>
            <p:ph type="ctrTitle" sz="quarter"/>
          </p:nvPr>
        </p:nvSpPr>
        <p:spPr>
          <a:xfrm>
            <a:off x="990600" y="1905000"/>
            <a:ext cx="7772400" cy="1736725"/>
          </a:xfrm>
        </p:spPr>
        <p:txBody>
          <a:bodyPr anchor="t"/>
          <a:lstStyle>
            <a:lvl1pPr>
              <a:defRPr sz="5400"/>
            </a:lvl1pPr>
          </a:lstStyle>
          <a:p>
            <a:r>
              <a:rPr lang="en-US"/>
              <a:t>Click to edit Master title style</a:t>
            </a:r>
          </a:p>
        </p:txBody>
      </p:sp>
      <p:sp>
        <p:nvSpPr>
          <p:cNvPr id="36874" name="Rectangle 10"/>
          <p:cNvSpPr>
            <a:spLocks noGrp="1" noChangeArrowheads="1"/>
          </p:cNvSpPr>
          <p:nvPr>
            <p:ph type="subTitle" sz="quarter" idx="1"/>
          </p:nvPr>
        </p:nvSpPr>
        <p:spPr>
          <a:xfrm>
            <a:off x="990600" y="3962400"/>
            <a:ext cx="6781800" cy="1752600"/>
          </a:xfrm>
        </p:spPr>
        <p:txBody>
          <a:bodyPr/>
          <a:lstStyle>
            <a:lvl1pPr marL="0" indent="0">
              <a:buFont typeface="Wingdings" pitchFamily="2" charset="2"/>
              <a:buNone/>
              <a:defRPr/>
            </a:lvl1pPr>
          </a:lstStyle>
          <a:p>
            <a:r>
              <a:rPr lang="en-US"/>
              <a:t>Click to edit Master subtitle style</a:t>
            </a:r>
          </a:p>
        </p:txBody>
      </p:sp>
      <p:sp>
        <p:nvSpPr>
          <p:cNvPr id="36875" name="Rectangle 11"/>
          <p:cNvSpPr>
            <a:spLocks noGrp="1" noChangeArrowheads="1"/>
          </p:cNvSpPr>
          <p:nvPr>
            <p:ph type="dt" sz="quarter" idx="2"/>
          </p:nvPr>
        </p:nvSpPr>
        <p:spPr>
          <a:xfrm>
            <a:off x="990600" y="6245225"/>
            <a:ext cx="1901825" cy="476250"/>
          </a:xfrm>
        </p:spPr>
        <p:txBody>
          <a:bodyPr/>
          <a:lstStyle>
            <a:lvl1pPr>
              <a:defRPr/>
            </a:lvl1pPr>
          </a:lstStyle>
          <a:p>
            <a:endParaRPr lang="en-US"/>
          </a:p>
        </p:txBody>
      </p:sp>
      <p:sp>
        <p:nvSpPr>
          <p:cNvPr id="36876" name="Rectangle 12"/>
          <p:cNvSpPr>
            <a:spLocks noGrp="1" noChangeArrowheads="1"/>
          </p:cNvSpPr>
          <p:nvPr>
            <p:ph type="ftr" sz="quarter" idx="3"/>
          </p:nvPr>
        </p:nvSpPr>
        <p:spPr>
          <a:xfrm>
            <a:off x="3468688" y="6245225"/>
            <a:ext cx="2895600" cy="476250"/>
          </a:xfrm>
        </p:spPr>
        <p:txBody>
          <a:bodyPr/>
          <a:lstStyle>
            <a:lvl1pPr>
              <a:defRPr/>
            </a:lvl1pPr>
          </a:lstStyle>
          <a:p>
            <a:endParaRPr lang="en-US"/>
          </a:p>
        </p:txBody>
      </p:sp>
      <p:sp>
        <p:nvSpPr>
          <p:cNvPr id="36877" name="Rectangle 13"/>
          <p:cNvSpPr>
            <a:spLocks noGrp="1" noChangeArrowheads="1"/>
          </p:cNvSpPr>
          <p:nvPr>
            <p:ph type="sldNum" sz="quarter" idx="4"/>
          </p:nvPr>
        </p:nvSpPr>
        <p:spPr/>
        <p:txBody>
          <a:bodyPr/>
          <a:lstStyle>
            <a:lvl1pPr>
              <a:defRPr/>
            </a:lvl1pPr>
          </a:lstStyle>
          <a:p>
            <a:fld id="{B40A2C60-09EE-4FBF-A5D3-FECACD392942}" type="slidenum">
              <a:rPr lang="en-US"/>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22E1B9CF-9ED0-4FDA-A091-1EF42D0C7100}" type="slidenum">
              <a:rPr lang="en-US"/>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48463" y="244475"/>
            <a:ext cx="2097087"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44475"/>
            <a:ext cx="6138863"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2D17B5FA-5AEA-47B4-B38C-CEE89004BB89}" type="slidenum">
              <a:rPr lang="en-US"/>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88494BB9-30D4-49E4-A543-68B9E0CB35B4}" type="slidenum">
              <a:rPr lang="en-US"/>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E315794E-9495-4C67-A0E7-DE9AC25BE59D}" type="slidenum">
              <a:rPr lang="en-US"/>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905000"/>
            <a:ext cx="3927475" cy="4191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918075" y="1905000"/>
            <a:ext cx="3927475" cy="4191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6945149A-9A9F-4886-997C-75494B8B790C}" type="slidenum">
              <a:rPr lang="en-US"/>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a:defRPr/>
            </a:lvl1pPr>
          </a:lstStyle>
          <a:p>
            <a:endParaRPr lang="en-US"/>
          </a:p>
        </p:txBody>
      </p:sp>
      <p:sp>
        <p:nvSpPr>
          <p:cNvPr id="8" name="Footer Placeholder 7"/>
          <p:cNvSpPr>
            <a:spLocks noGrp="1"/>
          </p:cNvSpPr>
          <p:nvPr>
            <p:ph type="ftr" sz="quarter" idx="11"/>
          </p:nvPr>
        </p:nvSpPr>
        <p:spPr/>
        <p:txBody>
          <a:bodyPr/>
          <a:lstStyle>
            <a:lvl1pPr>
              <a:defRPr/>
            </a:lvl1pPr>
          </a:lstStyle>
          <a:p>
            <a:endParaRPr lang="en-US"/>
          </a:p>
        </p:txBody>
      </p:sp>
      <p:sp>
        <p:nvSpPr>
          <p:cNvPr id="9" name="Slide Number Placeholder 8"/>
          <p:cNvSpPr>
            <a:spLocks noGrp="1"/>
          </p:cNvSpPr>
          <p:nvPr>
            <p:ph type="sldNum" sz="quarter" idx="12"/>
          </p:nvPr>
        </p:nvSpPr>
        <p:spPr/>
        <p:txBody>
          <a:bodyPr/>
          <a:lstStyle>
            <a:lvl1pPr>
              <a:defRPr/>
            </a:lvl1pPr>
          </a:lstStyle>
          <a:p>
            <a:fld id="{CBE51D3A-1A05-47ED-82BA-E42DECAB5858}" type="slidenum">
              <a:rPr lang="en-US"/>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a:defRPr/>
            </a:lvl1pPr>
          </a:lstStyle>
          <a:p>
            <a:endParaRPr lang="en-US"/>
          </a:p>
        </p:txBody>
      </p:sp>
      <p:sp>
        <p:nvSpPr>
          <p:cNvPr id="4" name="Footer Placeholder 3"/>
          <p:cNvSpPr>
            <a:spLocks noGrp="1"/>
          </p:cNvSpPr>
          <p:nvPr>
            <p:ph type="ftr" sz="quarter" idx="11"/>
          </p:nvPr>
        </p:nvSpPr>
        <p:spPr/>
        <p:txBody>
          <a:bodyPr/>
          <a:lstStyle>
            <a:lvl1pPr>
              <a:defRPr/>
            </a:lvl1pPr>
          </a:lstStyle>
          <a:p>
            <a:endParaRPr lang="en-US"/>
          </a:p>
        </p:txBody>
      </p:sp>
      <p:sp>
        <p:nvSpPr>
          <p:cNvPr id="5" name="Slide Number Placeholder 4"/>
          <p:cNvSpPr>
            <a:spLocks noGrp="1"/>
          </p:cNvSpPr>
          <p:nvPr>
            <p:ph type="sldNum" sz="quarter" idx="12"/>
          </p:nvPr>
        </p:nvSpPr>
        <p:spPr/>
        <p:txBody>
          <a:bodyPr/>
          <a:lstStyle>
            <a:lvl1pPr>
              <a:defRPr/>
            </a:lvl1pPr>
          </a:lstStyle>
          <a:p>
            <a:fld id="{6D769D94-8556-445A-A5B5-8A3C73AEDE36}" type="slidenum">
              <a:rPr lang="en-US"/>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p>
        </p:txBody>
      </p:sp>
      <p:sp>
        <p:nvSpPr>
          <p:cNvPr id="3" name="Footer Placeholder 2"/>
          <p:cNvSpPr>
            <a:spLocks noGrp="1"/>
          </p:cNvSpPr>
          <p:nvPr>
            <p:ph type="ftr" sz="quarter" idx="11"/>
          </p:nvPr>
        </p:nvSpPr>
        <p:spPr/>
        <p:txBody>
          <a:bodyPr/>
          <a:lstStyle>
            <a:lvl1pPr>
              <a:defRPr/>
            </a:lvl1pPr>
          </a:lstStyle>
          <a:p>
            <a:endParaRPr lang="en-US"/>
          </a:p>
        </p:txBody>
      </p:sp>
      <p:sp>
        <p:nvSpPr>
          <p:cNvPr id="4" name="Slide Number Placeholder 3"/>
          <p:cNvSpPr>
            <a:spLocks noGrp="1"/>
          </p:cNvSpPr>
          <p:nvPr>
            <p:ph type="sldNum" sz="quarter" idx="12"/>
          </p:nvPr>
        </p:nvSpPr>
        <p:spPr/>
        <p:txBody>
          <a:bodyPr/>
          <a:lstStyle>
            <a:lvl1pPr>
              <a:defRPr/>
            </a:lvl1pPr>
          </a:lstStyle>
          <a:p>
            <a:fld id="{06CBD1FD-92F7-4060-839D-FCC3AB380506}" type="slidenum">
              <a:rPr lang="en-US"/>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1BB10716-7913-45E7-9172-8C28E798F92C}" type="slidenum">
              <a:rPr lang="en-US"/>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2CF8235D-BC06-4BB0-9E77-59122290204E}" type="slidenum">
              <a:rPr lang="en-US"/>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1"/>
            </a:gs>
            <a:gs pos="100000">
              <a:schemeClr val="accent2"/>
            </a:gs>
          </a:gsLst>
          <a:lin ang="5400000" scaled="1"/>
        </a:gradFill>
        <a:effectLst/>
      </p:bgPr>
    </p:bg>
    <p:spTree>
      <p:nvGrpSpPr>
        <p:cNvPr id="1" name=""/>
        <p:cNvGrpSpPr/>
        <p:nvPr/>
      </p:nvGrpSpPr>
      <p:grpSpPr>
        <a:xfrm>
          <a:off x="0" y="0"/>
          <a:ext cx="0" cy="0"/>
          <a:chOff x="0" y="0"/>
          <a:chExt cx="0" cy="0"/>
        </a:xfrm>
      </p:grpSpPr>
      <p:grpSp>
        <p:nvGrpSpPr>
          <p:cNvPr id="35842" name="Group 2"/>
          <p:cNvGrpSpPr>
            <a:grpSpLocks/>
          </p:cNvGrpSpPr>
          <p:nvPr/>
        </p:nvGrpSpPr>
        <p:grpSpPr bwMode="auto">
          <a:xfrm>
            <a:off x="319088" y="1828800"/>
            <a:ext cx="8824912" cy="5029200"/>
            <a:chOff x="201" y="1152"/>
            <a:chExt cx="5559" cy="3168"/>
          </a:xfrm>
        </p:grpSpPr>
        <p:sp>
          <p:nvSpPr>
            <p:cNvPr id="35843" name="Freeform 3"/>
            <p:cNvSpPr>
              <a:spLocks/>
            </p:cNvSpPr>
            <p:nvPr/>
          </p:nvSpPr>
          <p:spPr bwMode="ltGray">
            <a:xfrm>
              <a:off x="528" y="2909"/>
              <a:ext cx="5232" cy="1411"/>
            </a:xfrm>
            <a:custGeom>
              <a:avLst/>
              <a:gdLst/>
              <a:ahLst/>
              <a:cxnLst>
                <a:cxn ang="0">
                  <a:pos x="0" y="0"/>
                </a:cxn>
                <a:cxn ang="0">
                  <a:pos x="0" y="2182"/>
                </a:cxn>
                <a:cxn ang="0">
                  <a:pos x="4897" y="2182"/>
                </a:cxn>
                <a:cxn ang="0">
                  <a:pos x="4897" y="0"/>
                </a:cxn>
                <a:cxn ang="0">
                  <a:pos x="0" y="0"/>
                </a:cxn>
                <a:cxn ang="0">
                  <a:pos x="0" y="0"/>
                </a:cxn>
              </a:cxnLst>
              <a:rect l="0" t="0" r="r" b="b"/>
              <a:pathLst>
                <a:path w="4897" h="2182">
                  <a:moveTo>
                    <a:pt x="0" y="0"/>
                  </a:moveTo>
                  <a:lnTo>
                    <a:pt x="0" y="2182"/>
                  </a:lnTo>
                  <a:lnTo>
                    <a:pt x="4897" y="2182"/>
                  </a:lnTo>
                  <a:lnTo>
                    <a:pt x="4897" y="0"/>
                  </a:lnTo>
                  <a:lnTo>
                    <a:pt x="0" y="0"/>
                  </a:lnTo>
                  <a:lnTo>
                    <a:pt x="0" y="0"/>
                  </a:lnTo>
                  <a:close/>
                </a:path>
              </a:pathLst>
            </a:custGeom>
            <a:solidFill>
              <a:schemeClr val="bg2">
                <a:alpha val="30000"/>
              </a:schemeClr>
            </a:solidFill>
            <a:ln w="9525">
              <a:noFill/>
              <a:round/>
              <a:headEnd/>
              <a:tailEnd/>
            </a:ln>
          </p:spPr>
          <p:txBody>
            <a:bodyPr/>
            <a:lstStyle/>
            <a:p>
              <a:endParaRPr lang="en-US"/>
            </a:p>
          </p:txBody>
        </p:sp>
        <p:sp>
          <p:nvSpPr>
            <p:cNvPr id="35844" name="Freeform 4"/>
            <p:cNvSpPr>
              <a:spLocks/>
            </p:cNvSpPr>
            <p:nvPr/>
          </p:nvSpPr>
          <p:spPr bwMode="ltGray">
            <a:xfrm>
              <a:off x="210" y="1152"/>
              <a:ext cx="5550" cy="3168"/>
            </a:xfrm>
            <a:custGeom>
              <a:avLst/>
              <a:gdLst/>
              <a:ahLst/>
              <a:cxnLst>
                <a:cxn ang="0">
                  <a:pos x="330" y="1764"/>
                </a:cxn>
                <a:cxn ang="0">
                  <a:pos x="0" y="1764"/>
                </a:cxn>
                <a:cxn ang="0">
                  <a:pos x="0" y="3168"/>
                </a:cxn>
                <a:cxn ang="0">
                  <a:pos x="5550" y="3168"/>
                </a:cxn>
                <a:cxn ang="0">
                  <a:pos x="5550" y="0"/>
                </a:cxn>
                <a:cxn ang="0">
                  <a:pos x="330" y="0"/>
                </a:cxn>
                <a:cxn ang="0">
                  <a:pos x="330" y="1764"/>
                </a:cxn>
              </a:cxnLst>
              <a:rect l="0" t="0" r="r" b="b"/>
              <a:pathLst>
                <a:path w="5550" h="3168">
                  <a:moveTo>
                    <a:pt x="330" y="1764"/>
                  </a:moveTo>
                  <a:lnTo>
                    <a:pt x="0" y="1764"/>
                  </a:lnTo>
                  <a:lnTo>
                    <a:pt x="0" y="3168"/>
                  </a:lnTo>
                  <a:lnTo>
                    <a:pt x="5550" y="3168"/>
                  </a:lnTo>
                  <a:lnTo>
                    <a:pt x="5550" y="0"/>
                  </a:lnTo>
                  <a:lnTo>
                    <a:pt x="330" y="0"/>
                  </a:lnTo>
                  <a:lnTo>
                    <a:pt x="330" y="1764"/>
                  </a:lnTo>
                  <a:close/>
                </a:path>
              </a:pathLst>
            </a:custGeom>
            <a:solidFill>
              <a:schemeClr val="bg2">
                <a:alpha val="30000"/>
              </a:schemeClr>
            </a:solidFill>
            <a:ln w="9525">
              <a:noFill/>
              <a:round/>
              <a:headEnd/>
              <a:tailEnd/>
            </a:ln>
          </p:spPr>
          <p:txBody>
            <a:bodyPr/>
            <a:lstStyle/>
            <a:p>
              <a:endParaRPr lang="en-US"/>
            </a:p>
          </p:txBody>
        </p:sp>
        <p:sp>
          <p:nvSpPr>
            <p:cNvPr id="35845" name="Freeform 5"/>
            <p:cNvSpPr>
              <a:spLocks/>
            </p:cNvSpPr>
            <p:nvPr/>
          </p:nvSpPr>
          <p:spPr bwMode="ltGray">
            <a:xfrm>
              <a:off x="528" y="2932"/>
              <a:ext cx="5232" cy="1388"/>
            </a:xfrm>
            <a:custGeom>
              <a:avLst/>
              <a:gdLst/>
              <a:ahLst/>
              <a:cxnLst>
                <a:cxn ang="0">
                  <a:pos x="0" y="0"/>
                </a:cxn>
                <a:cxn ang="0">
                  <a:pos x="0" y="2182"/>
                </a:cxn>
                <a:cxn ang="0">
                  <a:pos x="4897" y="2182"/>
                </a:cxn>
                <a:cxn ang="0">
                  <a:pos x="4897" y="0"/>
                </a:cxn>
                <a:cxn ang="0">
                  <a:pos x="0" y="0"/>
                </a:cxn>
                <a:cxn ang="0">
                  <a:pos x="0" y="0"/>
                </a:cxn>
              </a:cxnLst>
              <a:rect l="0" t="0" r="r" b="b"/>
              <a:pathLst>
                <a:path w="4897" h="2182">
                  <a:moveTo>
                    <a:pt x="0" y="0"/>
                  </a:moveTo>
                  <a:lnTo>
                    <a:pt x="0" y="2182"/>
                  </a:lnTo>
                  <a:lnTo>
                    <a:pt x="4897" y="2182"/>
                  </a:lnTo>
                  <a:lnTo>
                    <a:pt x="4897" y="0"/>
                  </a:lnTo>
                  <a:lnTo>
                    <a:pt x="0" y="0"/>
                  </a:lnTo>
                  <a:lnTo>
                    <a:pt x="0" y="0"/>
                  </a:lnTo>
                  <a:close/>
                </a:path>
              </a:pathLst>
            </a:custGeom>
            <a:solidFill>
              <a:schemeClr val="accent2">
                <a:alpha val="0"/>
              </a:schemeClr>
            </a:solidFill>
            <a:ln w="9525">
              <a:noFill/>
              <a:round/>
              <a:headEnd/>
              <a:tailEnd/>
            </a:ln>
          </p:spPr>
          <p:txBody>
            <a:bodyPr/>
            <a:lstStyle/>
            <a:p>
              <a:endParaRPr lang="en-US"/>
            </a:p>
          </p:txBody>
        </p:sp>
        <p:sp>
          <p:nvSpPr>
            <p:cNvPr id="35846" name="Freeform 6"/>
            <p:cNvSpPr>
              <a:spLocks/>
            </p:cNvSpPr>
            <p:nvPr/>
          </p:nvSpPr>
          <p:spPr bwMode="ltGray">
            <a:xfrm>
              <a:off x="528" y="1152"/>
              <a:ext cx="4607" cy="29"/>
            </a:xfrm>
            <a:custGeom>
              <a:avLst/>
              <a:gdLst/>
              <a:ahLst/>
              <a:cxnLst>
                <a:cxn ang="0">
                  <a:pos x="0" y="0"/>
                </a:cxn>
                <a:cxn ang="0">
                  <a:pos x="0" y="149"/>
                </a:cxn>
                <a:cxn ang="0">
                  <a:pos x="5387" y="149"/>
                </a:cxn>
                <a:cxn ang="0">
                  <a:pos x="5387" y="0"/>
                </a:cxn>
                <a:cxn ang="0">
                  <a:pos x="0" y="0"/>
                </a:cxn>
                <a:cxn ang="0">
                  <a:pos x="0" y="0"/>
                </a:cxn>
              </a:cxnLst>
              <a:rect l="0" t="0" r="r" b="b"/>
              <a:pathLst>
                <a:path w="5387" h="149">
                  <a:moveTo>
                    <a:pt x="0" y="0"/>
                  </a:moveTo>
                  <a:lnTo>
                    <a:pt x="0" y="149"/>
                  </a:lnTo>
                  <a:lnTo>
                    <a:pt x="5387" y="149"/>
                  </a:lnTo>
                  <a:lnTo>
                    <a:pt x="5387" y="0"/>
                  </a:lnTo>
                  <a:lnTo>
                    <a:pt x="0" y="0"/>
                  </a:lnTo>
                  <a:lnTo>
                    <a:pt x="0" y="0"/>
                  </a:lnTo>
                  <a:close/>
                </a:path>
              </a:pathLst>
            </a:custGeom>
            <a:gradFill rotWithShape="1">
              <a:gsLst>
                <a:gs pos="0">
                  <a:schemeClr val="bg2">
                    <a:alpha val="0"/>
                  </a:schemeClr>
                </a:gs>
                <a:gs pos="100000">
                  <a:schemeClr val="bg2">
                    <a:gamma/>
                    <a:shade val="81961"/>
                    <a:invGamma/>
                  </a:schemeClr>
                </a:gs>
              </a:gsLst>
              <a:lin ang="0" scaled="1"/>
            </a:gradFill>
            <a:ln w="9525" cap="flat" cmpd="sng">
              <a:noFill/>
              <a:prstDash val="solid"/>
              <a:round/>
              <a:headEnd type="none" w="med" len="med"/>
              <a:tailEnd type="none" w="med" len="med"/>
            </a:ln>
            <a:effectLst/>
          </p:spPr>
          <p:txBody>
            <a:bodyPr/>
            <a:lstStyle/>
            <a:p>
              <a:endParaRPr lang="en-US"/>
            </a:p>
          </p:txBody>
        </p:sp>
        <p:sp>
          <p:nvSpPr>
            <p:cNvPr id="35847" name="Freeform 7"/>
            <p:cNvSpPr>
              <a:spLocks/>
            </p:cNvSpPr>
            <p:nvPr/>
          </p:nvSpPr>
          <p:spPr bwMode="ltGray">
            <a:xfrm>
              <a:off x="528" y="1152"/>
              <a:ext cx="29" cy="1785"/>
            </a:xfrm>
            <a:custGeom>
              <a:avLst/>
              <a:gdLst/>
              <a:ahLst/>
              <a:cxnLst>
                <a:cxn ang="0">
                  <a:pos x="0" y="0"/>
                </a:cxn>
                <a:cxn ang="0">
                  <a:pos x="0" y="2161"/>
                </a:cxn>
                <a:cxn ang="0">
                  <a:pos x="29" y="2161"/>
                </a:cxn>
                <a:cxn ang="0">
                  <a:pos x="27" y="27"/>
                </a:cxn>
                <a:cxn ang="0">
                  <a:pos x="0" y="0"/>
                </a:cxn>
                <a:cxn ang="0">
                  <a:pos x="0" y="0"/>
                </a:cxn>
              </a:cxnLst>
              <a:rect l="0" t="0" r="r" b="b"/>
              <a:pathLst>
                <a:path w="29" h="2161">
                  <a:moveTo>
                    <a:pt x="0" y="0"/>
                  </a:moveTo>
                  <a:lnTo>
                    <a:pt x="0" y="2161"/>
                  </a:lnTo>
                  <a:lnTo>
                    <a:pt x="29" y="2161"/>
                  </a:lnTo>
                  <a:lnTo>
                    <a:pt x="27" y="27"/>
                  </a:lnTo>
                  <a:lnTo>
                    <a:pt x="0" y="0"/>
                  </a:lnTo>
                  <a:lnTo>
                    <a:pt x="0" y="0"/>
                  </a:lnTo>
                  <a:close/>
                </a:path>
              </a:pathLst>
            </a:custGeom>
            <a:gradFill rotWithShape="1">
              <a:gsLst>
                <a:gs pos="0">
                  <a:schemeClr val="bg2">
                    <a:gamma/>
                    <a:tint val="87843"/>
                    <a:invGamma/>
                  </a:schemeClr>
                </a:gs>
                <a:gs pos="100000">
                  <a:schemeClr val="bg2"/>
                </a:gs>
              </a:gsLst>
              <a:lin ang="5400000" scaled="1"/>
            </a:gradFill>
            <a:ln w="9525" cap="flat" cmpd="sng">
              <a:noFill/>
              <a:prstDash val="solid"/>
              <a:round/>
              <a:headEnd type="none" w="med" len="med"/>
              <a:tailEnd type="none" w="med" len="med"/>
            </a:ln>
            <a:effectLst/>
          </p:spPr>
          <p:txBody>
            <a:bodyPr/>
            <a:lstStyle/>
            <a:p>
              <a:endParaRPr lang="en-US"/>
            </a:p>
          </p:txBody>
        </p:sp>
        <p:sp>
          <p:nvSpPr>
            <p:cNvPr id="35848" name="Freeform 8"/>
            <p:cNvSpPr>
              <a:spLocks/>
            </p:cNvSpPr>
            <p:nvPr/>
          </p:nvSpPr>
          <p:spPr bwMode="ltGray">
            <a:xfrm>
              <a:off x="527" y="2904"/>
              <a:ext cx="29" cy="1416"/>
            </a:xfrm>
            <a:custGeom>
              <a:avLst/>
              <a:gdLst/>
              <a:ahLst/>
              <a:cxnLst>
                <a:cxn ang="0">
                  <a:pos x="0" y="1416"/>
                </a:cxn>
                <a:cxn ang="0">
                  <a:pos x="29" y="1416"/>
                </a:cxn>
                <a:cxn ang="0">
                  <a:pos x="28" y="24"/>
                </a:cxn>
                <a:cxn ang="0">
                  <a:pos x="0" y="0"/>
                </a:cxn>
                <a:cxn ang="0">
                  <a:pos x="0" y="1416"/>
                </a:cxn>
              </a:cxnLst>
              <a:rect l="0" t="0" r="r" b="b"/>
              <a:pathLst>
                <a:path w="29" h="1416">
                  <a:moveTo>
                    <a:pt x="0" y="1416"/>
                  </a:moveTo>
                  <a:lnTo>
                    <a:pt x="29" y="1416"/>
                  </a:lnTo>
                  <a:lnTo>
                    <a:pt x="28" y="24"/>
                  </a:lnTo>
                  <a:lnTo>
                    <a:pt x="0" y="0"/>
                  </a:lnTo>
                  <a:lnTo>
                    <a:pt x="0" y="1416"/>
                  </a:lnTo>
                  <a:close/>
                </a:path>
              </a:pathLst>
            </a:custGeom>
            <a:gradFill rotWithShape="1">
              <a:gsLst>
                <a:gs pos="0">
                  <a:schemeClr val="bg2">
                    <a:gamma/>
                    <a:tint val="87843"/>
                    <a:invGamma/>
                  </a:schemeClr>
                </a:gs>
                <a:gs pos="100000">
                  <a:schemeClr val="bg2">
                    <a:alpha val="0"/>
                  </a:schemeClr>
                </a:gs>
              </a:gsLst>
              <a:lin ang="5400000" scaled="1"/>
            </a:gradFill>
            <a:ln w="9525" cap="flat" cmpd="sng">
              <a:noFill/>
              <a:prstDash val="solid"/>
              <a:round/>
              <a:headEnd type="none" w="med" len="med"/>
              <a:tailEnd type="none" w="med" len="med"/>
            </a:ln>
            <a:effectLst/>
          </p:spPr>
          <p:txBody>
            <a:bodyPr/>
            <a:lstStyle/>
            <a:p>
              <a:endParaRPr lang="en-US"/>
            </a:p>
          </p:txBody>
        </p:sp>
        <p:sp>
          <p:nvSpPr>
            <p:cNvPr id="35849" name="Freeform 9"/>
            <p:cNvSpPr>
              <a:spLocks/>
            </p:cNvSpPr>
            <p:nvPr/>
          </p:nvSpPr>
          <p:spPr bwMode="ltGray">
            <a:xfrm>
              <a:off x="201" y="2904"/>
              <a:ext cx="2879" cy="29"/>
            </a:xfrm>
            <a:custGeom>
              <a:avLst/>
              <a:gdLst/>
              <a:ahLst/>
              <a:cxnLst>
                <a:cxn ang="0">
                  <a:pos x="0" y="0"/>
                </a:cxn>
                <a:cxn ang="0">
                  <a:pos x="0" y="149"/>
                </a:cxn>
                <a:cxn ang="0">
                  <a:pos x="5387" y="149"/>
                </a:cxn>
                <a:cxn ang="0">
                  <a:pos x="5387" y="0"/>
                </a:cxn>
                <a:cxn ang="0">
                  <a:pos x="0" y="0"/>
                </a:cxn>
                <a:cxn ang="0">
                  <a:pos x="0" y="0"/>
                </a:cxn>
              </a:cxnLst>
              <a:rect l="0" t="0" r="r" b="b"/>
              <a:pathLst>
                <a:path w="5387" h="149">
                  <a:moveTo>
                    <a:pt x="0" y="0"/>
                  </a:moveTo>
                  <a:lnTo>
                    <a:pt x="0" y="149"/>
                  </a:lnTo>
                  <a:lnTo>
                    <a:pt x="5387" y="149"/>
                  </a:lnTo>
                  <a:lnTo>
                    <a:pt x="5387" y="0"/>
                  </a:lnTo>
                  <a:lnTo>
                    <a:pt x="0" y="0"/>
                  </a:lnTo>
                  <a:lnTo>
                    <a:pt x="0" y="0"/>
                  </a:lnTo>
                  <a:close/>
                </a:path>
              </a:pathLst>
            </a:custGeom>
            <a:gradFill rotWithShape="1">
              <a:gsLst>
                <a:gs pos="0">
                  <a:schemeClr val="bg2">
                    <a:alpha val="0"/>
                  </a:schemeClr>
                </a:gs>
                <a:gs pos="100000">
                  <a:schemeClr val="bg2">
                    <a:gamma/>
                    <a:shade val="81961"/>
                    <a:invGamma/>
                  </a:schemeClr>
                </a:gs>
              </a:gsLst>
              <a:lin ang="0" scaled="1"/>
            </a:gradFill>
            <a:ln w="9525" cap="flat" cmpd="sng">
              <a:noFill/>
              <a:prstDash val="solid"/>
              <a:round/>
              <a:headEnd type="none" w="med" len="med"/>
              <a:tailEnd type="none" w="med" len="med"/>
            </a:ln>
            <a:effectLst/>
          </p:spPr>
          <p:txBody>
            <a:bodyPr/>
            <a:lstStyle/>
            <a:p>
              <a:endParaRPr lang="en-US"/>
            </a:p>
          </p:txBody>
        </p:sp>
        <p:sp>
          <p:nvSpPr>
            <p:cNvPr id="35850" name="Freeform 10"/>
            <p:cNvSpPr>
              <a:spLocks/>
            </p:cNvSpPr>
            <p:nvPr/>
          </p:nvSpPr>
          <p:spPr bwMode="ltGray">
            <a:xfrm>
              <a:off x="201" y="2904"/>
              <a:ext cx="30" cy="1416"/>
            </a:xfrm>
            <a:custGeom>
              <a:avLst/>
              <a:gdLst/>
              <a:ahLst/>
              <a:cxnLst>
                <a:cxn ang="0">
                  <a:pos x="0" y="0"/>
                </a:cxn>
                <a:cxn ang="0">
                  <a:pos x="0" y="1416"/>
                </a:cxn>
                <a:cxn ang="0">
                  <a:pos x="29" y="1416"/>
                </a:cxn>
                <a:cxn ang="0">
                  <a:pos x="30" y="27"/>
                </a:cxn>
                <a:cxn ang="0">
                  <a:pos x="0" y="0"/>
                </a:cxn>
                <a:cxn ang="0">
                  <a:pos x="0" y="0"/>
                </a:cxn>
              </a:cxnLst>
              <a:rect l="0" t="0" r="r" b="b"/>
              <a:pathLst>
                <a:path w="30" h="1416">
                  <a:moveTo>
                    <a:pt x="0" y="0"/>
                  </a:moveTo>
                  <a:lnTo>
                    <a:pt x="0" y="1416"/>
                  </a:lnTo>
                  <a:lnTo>
                    <a:pt x="29" y="1416"/>
                  </a:lnTo>
                  <a:lnTo>
                    <a:pt x="30" y="27"/>
                  </a:lnTo>
                  <a:lnTo>
                    <a:pt x="0" y="0"/>
                  </a:lnTo>
                  <a:lnTo>
                    <a:pt x="0" y="0"/>
                  </a:lnTo>
                  <a:close/>
                </a:path>
              </a:pathLst>
            </a:custGeom>
            <a:gradFill rotWithShape="1">
              <a:gsLst>
                <a:gs pos="0">
                  <a:schemeClr val="bg2">
                    <a:gamma/>
                    <a:tint val="87843"/>
                    <a:invGamma/>
                  </a:schemeClr>
                </a:gs>
                <a:gs pos="100000">
                  <a:schemeClr val="bg2">
                    <a:alpha val="10001"/>
                  </a:schemeClr>
                </a:gs>
              </a:gsLst>
              <a:lin ang="5400000" scaled="1"/>
            </a:gradFill>
            <a:ln w="9525" cap="flat" cmpd="sng">
              <a:noFill/>
              <a:prstDash val="solid"/>
              <a:round/>
              <a:headEnd type="none" w="med" len="med"/>
              <a:tailEnd type="none" w="med" len="med"/>
            </a:ln>
            <a:effectLst/>
          </p:spPr>
          <p:txBody>
            <a:bodyPr/>
            <a:lstStyle/>
            <a:p>
              <a:endParaRPr lang="en-US"/>
            </a:p>
          </p:txBody>
        </p:sp>
      </p:grpSp>
      <p:sp>
        <p:nvSpPr>
          <p:cNvPr id="35851" name="Rectangle 11"/>
          <p:cNvSpPr>
            <a:spLocks noGrp="1" noChangeArrowheads="1"/>
          </p:cNvSpPr>
          <p:nvPr>
            <p:ph type="dt" sz="half" idx="2"/>
          </p:nvPr>
        </p:nvSpPr>
        <p:spPr bwMode="auto">
          <a:xfrm>
            <a:off x="838200" y="6245225"/>
            <a:ext cx="1901825"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a:effectLst>
                  <a:outerShdw blurRad="38100" dist="38100" dir="2700000" algn="tl">
                    <a:srgbClr val="000000"/>
                  </a:outerShdw>
                </a:effectLst>
              </a:defRPr>
            </a:lvl1pPr>
          </a:lstStyle>
          <a:p>
            <a:endParaRPr lang="en-US"/>
          </a:p>
        </p:txBody>
      </p:sp>
      <p:sp>
        <p:nvSpPr>
          <p:cNvPr id="35852" name="Rectangle 12"/>
          <p:cNvSpPr>
            <a:spLocks noGrp="1" noChangeArrowheads="1"/>
          </p:cNvSpPr>
          <p:nvPr>
            <p:ph type="ftr" sz="quarter" idx="3"/>
          </p:nvPr>
        </p:nvSpPr>
        <p:spPr bwMode="auto">
          <a:xfrm>
            <a:off x="34290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effectLst>
                  <a:outerShdw blurRad="38100" dist="38100" dir="2700000" algn="tl">
                    <a:srgbClr val="000000"/>
                  </a:outerShdw>
                </a:effectLst>
              </a:defRPr>
            </a:lvl1pPr>
          </a:lstStyle>
          <a:p>
            <a:endParaRPr lang="en-US"/>
          </a:p>
        </p:txBody>
      </p:sp>
      <p:sp>
        <p:nvSpPr>
          <p:cNvPr id="35853" name="Rectangle 13"/>
          <p:cNvSpPr>
            <a:spLocks noGrp="1" noChangeArrowheads="1"/>
          </p:cNvSpPr>
          <p:nvPr>
            <p:ph type="sldNum" sz="quarter" idx="4"/>
          </p:nvPr>
        </p:nvSpPr>
        <p:spPr bwMode="auto">
          <a:xfrm>
            <a:off x="6937375" y="6245225"/>
            <a:ext cx="1901825"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a:effectLst>
                  <a:outerShdw blurRad="38100" dist="38100" dir="2700000" algn="tl">
                    <a:srgbClr val="000000"/>
                  </a:outerShdw>
                </a:effectLst>
              </a:defRPr>
            </a:lvl1pPr>
          </a:lstStyle>
          <a:p>
            <a:fld id="{7E336B13-4AD4-423D-8577-AF06DF1FE9AF}" type="slidenum">
              <a:rPr lang="en-US"/>
              <a:pPr/>
              <a:t>‹#›</a:t>
            </a:fld>
            <a:endParaRPr lang="en-US"/>
          </a:p>
        </p:txBody>
      </p:sp>
      <p:sp>
        <p:nvSpPr>
          <p:cNvPr id="35854" name="Rectangle 14"/>
          <p:cNvSpPr>
            <a:spLocks noGrp="1" noRot="1" noChangeArrowheads="1"/>
          </p:cNvSpPr>
          <p:nvPr>
            <p:ph type="title"/>
          </p:nvPr>
        </p:nvSpPr>
        <p:spPr bwMode="auto">
          <a:xfrm>
            <a:off x="457200" y="244475"/>
            <a:ext cx="8385175" cy="143192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35855" name="Rectangle 15"/>
          <p:cNvSpPr>
            <a:spLocks noGrp="1" noRot="1" noChangeArrowheads="1"/>
          </p:cNvSpPr>
          <p:nvPr>
            <p:ph type="body" idx="1"/>
          </p:nvPr>
        </p:nvSpPr>
        <p:spPr bwMode="auto">
          <a:xfrm>
            <a:off x="838200" y="1905000"/>
            <a:ext cx="8007350" cy="41910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 bg1="dk2" tx1="lt1" bg2="dk1" tx2="lt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Lst>
  <p:txStyles>
    <p:titleStyle>
      <a:lvl1pPr algn="l" rtl="0" fontAlgn="base">
        <a:spcBef>
          <a:spcPct val="0"/>
        </a:spcBef>
        <a:spcAft>
          <a:spcPct val="0"/>
        </a:spcAft>
        <a:defRPr sz="4400" b="1">
          <a:solidFill>
            <a:schemeClr val="tx2"/>
          </a:solidFill>
          <a:effectLst>
            <a:outerShdw blurRad="38100" dist="38100" dir="2700000" algn="tl">
              <a:srgbClr val="000000"/>
            </a:outerShdw>
          </a:effectLst>
          <a:latin typeface="+mj-lt"/>
          <a:ea typeface="+mj-ea"/>
          <a:cs typeface="+mj-cs"/>
        </a:defRPr>
      </a:lvl1pPr>
      <a:lvl2pPr algn="l" rtl="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defRPr>
      </a:lvl2pPr>
      <a:lvl3pPr algn="l" rtl="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defRPr>
      </a:lvl3pPr>
      <a:lvl4pPr algn="l" rtl="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defRPr>
      </a:lvl4pPr>
      <a:lvl5pPr algn="l" rtl="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defRPr>
      </a:lvl5pPr>
      <a:lvl6pPr marL="457200" algn="l" rtl="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defRPr>
      </a:lvl6pPr>
      <a:lvl7pPr marL="914400" algn="l" rtl="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defRPr>
      </a:lvl7pPr>
      <a:lvl8pPr marL="1371600" algn="l" rtl="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defRPr>
      </a:lvl8pPr>
      <a:lvl9pPr marL="1828800" algn="l" rtl="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defRPr>
      </a:lvl9pPr>
    </p:titleStyle>
    <p:bodyStyle>
      <a:lvl1pPr marL="342900" indent="-342900" algn="l" rtl="0" fontAlgn="base">
        <a:spcBef>
          <a:spcPct val="20000"/>
        </a:spcBef>
        <a:spcAft>
          <a:spcPct val="0"/>
        </a:spcAft>
        <a:buClr>
          <a:schemeClr val="hlink"/>
        </a:buClr>
        <a:buFont typeface="Wingdings" pitchFamily="2" charset="2"/>
        <a:buChar char="§"/>
        <a:defRPr sz="3200">
          <a:solidFill>
            <a:schemeClr val="tx1"/>
          </a:solidFill>
          <a:effectLst>
            <a:outerShdw blurRad="38100" dist="38100" dir="2700000" algn="tl">
              <a:srgbClr val="000000"/>
            </a:outerShdw>
          </a:effectLst>
          <a:latin typeface="+mn-lt"/>
          <a:ea typeface="+mn-ea"/>
          <a:cs typeface="+mn-cs"/>
        </a:defRPr>
      </a:lvl1pPr>
      <a:lvl2pPr marL="742950" indent="-285750" algn="l" rtl="0" fontAlgn="base">
        <a:spcBef>
          <a:spcPct val="20000"/>
        </a:spcBef>
        <a:spcAft>
          <a:spcPct val="0"/>
        </a:spcAft>
        <a:buClr>
          <a:schemeClr val="accent2"/>
        </a:buClr>
        <a:buFont typeface="Wingdings" pitchFamily="2" charset="2"/>
        <a:buChar char="§"/>
        <a:defRPr sz="2800">
          <a:solidFill>
            <a:schemeClr val="tx1"/>
          </a:solidFill>
          <a:effectLst>
            <a:outerShdw blurRad="38100" dist="38100" dir="2700000" algn="tl">
              <a:srgbClr val="000000"/>
            </a:outerShdw>
          </a:effectLst>
          <a:latin typeface="+mn-lt"/>
        </a:defRPr>
      </a:lvl2pPr>
      <a:lvl3pPr marL="1143000" indent="-228600" algn="l" rtl="0" fontAlgn="base">
        <a:spcBef>
          <a:spcPct val="20000"/>
        </a:spcBef>
        <a:spcAft>
          <a:spcPct val="0"/>
        </a:spcAft>
        <a:buClr>
          <a:schemeClr val="hlink"/>
        </a:buClr>
        <a:buFont typeface="Wingdings" pitchFamily="2" charset="2"/>
        <a:buChar char="§"/>
        <a:defRPr sz="2400">
          <a:solidFill>
            <a:schemeClr val="tx1"/>
          </a:solidFill>
          <a:effectLst>
            <a:outerShdw blurRad="38100" dist="38100" dir="2700000" algn="tl">
              <a:srgbClr val="000000"/>
            </a:outerShdw>
          </a:effectLst>
          <a:latin typeface="+mn-lt"/>
        </a:defRPr>
      </a:lvl3pPr>
      <a:lvl4pPr marL="1600200" indent="-228600" algn="l" rtl="0" fontAlgn="base">
        <a:spcBef>
          <a:spcPct val="20000"/>
        </a:spcBef>
        <a:spcAft>
          <a:spcPct val="0"/>
        </a:spcAft>
        <a:buClr>
          <a:schemeClr val="accent2"/>
        </a:buClr>
        <a:buFont typeface="Wingdings" pitchFamily="2" charset="2"/>
        <a:buChar char="§"/>
        <a:defRPr sz="2000">
          <a:solidFill>
            <a:schemeClr val="tx1"/>
          </a:solidFill>
          <a:effectLst>
            <a:outerShdw blurRad="38100" dist="38100" dir="2700000" algn="tl">
              <a:srgbClr val="000000"/>
            </a:outerShdw>
          </a:effectLst>
          <a:latin typeface="+mn-lt"/>
        </a:defRPr>
      </a:lvl4pPr>
      <a:lvl5pPr marL="20574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eg"/><Relationship Id="rId1" Type="http://schemas.openxmlformats.org/officeDocument/2006/relationships/slideLayout" Target="../slideLayouts/slideLayout2.xml"/><Relationship Id="rId4" Type="http://schemas.openxmlformats.org/officeDocument/2006/relationships/image" Target="../media/image12.jpeg"/></Relationships>
</file>

<file path=ppt/slides/_rels/slide1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wmf"/><Relationship Id="rId1" Type="http://schemas.openxmlformats.org/officeDocument/2006/relationships/slideLayout" Target="../slideLayouts/slideLayout2.xml"/><Relationship Id="rId4" Type="http://schemas.openxmlformats.org/officeDocument/2006/relationships/image" Target="../media/image15.wmf"/></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slideLayout" Target="../slideLayouts/slideLayout2.xml"/><Relationship Id="rId1" Type="http://schemas.openxmlformats.org/officeDocument/2006/relationships/video" Target="https://www.youtube.com/embed/uixA8ZXx0KU?feature=oembed" TargetMode="Externa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slideLayout" Target="../slideLayouts/slideLayout2.xml"/><Relationship Id="rId1" Type="http://schemas.openxmlformats.org/officeDocument/2006/relationships/video" Target="https://www.youtube.com/embed/4Eo7JtRA7lg?feature=oembed" TargetMode="Externa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audio" Target="../media/audio2.wav"/><Relationship Id="rId7" Type="http://schemas.openxmlformats.org/officeDocument/2006/relationships/image" Target="../media/image6.png"/><Relationship Id="rId2" Type="http://schemas.openxmlformats.org/officeDocument/2006/relationships/audio" Target="../media/audio1.wav"/><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gif"/><Relationship Id="rId4" Type="http://schemas.openxmlformats.org/officeDocument/2006/relationships/image" Target="../media/image3.wmf"/><Relationship Id="rId9" Type="http://schemas.openxmlformats.org/officeDocument/2006/relationships/image" Target="../media/image20.gif"/></Relationships>
</file>

<file path=ppt/slides/_rels/slide26.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2.xml"/><Relationship Id="rId4" Type="http://schemas.openxmlformats.org/officeDocument/2006/relationships/image" Target="../media/image25.png"/></Relationships>
</file>

<file path=ppt/slides/_rels/slide36.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slideLayout" Target="../slideLayouts/slideLayout2.xml"/><Relationship Id="rId1" Type="http://schemas.openxmlformats.org/officeDocument/2006/relationships/video" Target="https://www.youtube.com/embed/YbdkbCU20_M?feature=oembed" TargetMode="Externa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wmf"/><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image" Target="../media/image3.wmf"/><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D1C127-DF7E-4E29-9AAC-4D9F0F1EFF5C}"/>
              </a:ext>
            </a:extLst>
          </p:cNvPr>
          <p:cNvSpPr>
            <a:spLocks noGrp="1"/>
          </p:cNvSpPr>
          <p:nvPr>
            <p:ph type="ctrTitle" sz="quarter"/>
          </p:nvPr>
        </p:nvSpPr>
        <p:spPr>
          <a:xfrm>
            <a:off x="685800" y="274637"/>
            <a:ext cx="7772400" cy="1736725"/>
          </a:xfrm>
        </p:spPr>
        <p:txBody>
          <a:bodyPr/>
          <a:lstStyle/>
          <a:p>
            <a:pPr algn="ctr"/>
            <a:r>
              <a:rPr lang="en-US" dirty="0">
                <a:solidFill>
                  <a:schemeClr val="accent4">
                    <a:lumMod val="10000"/>
                  </a:schemeClr>
                </a:solidFill>
              </a:rPr>
              <a:t>KWL Chart</a:t>
            </a:r>
            <a:br>
              <a:rPr lang="en-US" sz="3600" dirty="0">
                <a:solidFill>
                  <a:schemeClr val="accent4">
                    <a:lumMod val="10000"/>
                  </a:schemeClr>
                </a:solidFill>
              </a:rPr>
            </a:br>
            <a:r>
              <a:rPr lang="en-US" sz="3600" dirty="0">
                <a:solidFill>
                  <a:schemeClr val="accent4">
                    <a:lumMod val="10000"/>
                  </a:schemeClr>
                </a:solidFill>
              </a:rPr>
              <a:t>Make a KWL Chart on what you know about photosynthesis and cellular respiration, what you want to learn, and then we will look back at it after we have discussed Photosynthesis and Cellular Respiration to see what you have learned.</a:t>
            </a:r>
          </a:p>
        </p:txBody>
      </p:sp>
      <p:sp>
        <p:nvSpPr>
          <p:cNvPr id="3" name="Subtitle 2">
            <a:extLst>
              <a:ext uri="{FF2B5EF4-FFF2-40B4-BE49-F238E27FC236}">
                <a16:creationId xmlns:a16="http://schemas.microsoft.com/office/drawing/2014/main" id="{54185CA0-E096-48E8-B037-230D68A43F3B}"/>
              </a:ext>
            </a:extLst>
          </p:cNvPr>
          <p:cNvSpPr>
            <a:spLocks noGrp="1"/>
          </p:cNvSpPr>
          <p:nvPr>
            <p:ph type="subTitle" sz="quarter" idx="1"/>
          </p:nvPr>
        </p:nvSpPr>
        <p:spPr/>
        <p:txBody>
          <a:bodyPr/>
          <a:lstStyle/>
          <a:p>
            <a:endParaRPr lang="en-US" dirty="0"/>
          </a:p>
        </p:txBody>
      </p:sp>
    </p:spTree>
    <p:extLst>
      <p:ext uri="{BB962C8B-B14F-4D97-AF65-F5344CB8AC3E}">
        <p14:creationId xmlns:p14="http://schemas.microsoft.com/office/powerpoint/2010/main" val="36295274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a:extLst>
              <a:ext uri="{FF2B5EF4-FFF2-40B4-BE49-F238E27FC236}">
                <a16:creationId xmlns:a16="http://schemas.microsoft.com/office/drawing/2014/main" id="{BD98364B-9011-4110-A057-5391EE5F3F2D}"/>
              </a:ext>
            </a:extLst>
          </p:cNvPr>
          <p:cNvSpPr>
            <a:spLocks noGrp="1" noChangeArrowheads="1"/>
          </p:cNvSpPr>
          <p:nvPr>
            <p:ph type="title"/>
          </p:nvPr>
        </p:nvSpPr>
        <p:spPr>
          <a:xfrm>
            <a:off x="11723" y="0"/>
            <a:ext cx="8842375" cy="1431925"/>
          </a:xfrm>
        </p:spPr>
        <p:txBody>
          <a:bodyPr/>
          <a:lstStyle/>
          <a:p>
            <a:pPr algn="ctr" eaLnBrk="1" hangingPunct="1"/>
            <a:r>
              <a:rPr lang="en-US" altLang="en-US" dirty="0"/>
              <a:t>Light-Dependent Reactions</a:t>
            </a:r>
          </a:p>
        </p:txBody>
      </p:sp>
      <p:sp>
        <p:nvSpPr>
          <p:cNvPr id="9219" name="Rectangle 3">
            <a:extLst>
              <a:ext uri="{FF2B5EF4-FFF2-40B4-BE49-F238E27FC236}">
                <a16:creationId xmlns:a16="http://schemas.microsoft.com/office/drawing/2014/main" id="{CAC2DD4A-9924-47E4-9F77-9B0DB030C0B6}"/>
              </a:ext>
            </a:extLst>
          </p:cNvPr>
          <p:cNvSpPr>
            <a:spLocks noGrp="1" noChangeArrowheads="1"/>
          </p:cNvSpPr>
          <p:nvPr>
            <p:ph type="body" idx="1"/>
          </p:nvPr>
        </p:nvSpPr>
        <p:spPr>
          <a:xfrm>
            <a:off x="429235" y="990600"/>
            <a:ext cx="8007350" cy="4191000"/>
          </a:xfrm>
        </p:spPr>
        <p:txBody>
          <a:bodyPr/>
          <a:lstStyle/>
          <a:p>
            <a:pPr eaLnBrk="1" hangingPunct="1"/>
            <a:r>
              <a:rPr lang="en-US" altLang="en-US" sz="2800" dirty="0"/>
              <a:t>Requires sunlight!</a:t>
            </a:r>
          </a:p>
          <a:p>
            <a:pPr eaLnBrk="1" hangingPunct="1"/>
            <a:endParaRPr lang="en-US" altLang="en-US" sz="1000" dirty="0"/>
          </a:p>
          <a:p>
            <a:pPr eaLnBrk="1" hangingPunct="1"/>
            <a:r>
              <a:rPr lang="en-US" altLang="en-US" sz="2800" dirty="0"/>
              <a:t>Sunlight </a:t>
            </a:r>
            <a:r>
              <a:rPr lang="en-US" altLang="en-US" sz="2800" dirty="0">
                <a:cs typeface="Arial" panose="020B0604020202020204" pitchFamily="34" charset="0"/>
              </a:rPr>
              <a:t>→ Absorbed by chlorophyll in the thylakoid (electrons) → electron transport chain → splits water and makes ATP </a:t>
            </a:r>
          </a:p>
          <a:p>
            <a:pPr eaLnBrk="1" hangingPunct="1"/>
            <a:endParaRPr lang="en-US" altLang="en-US" sz="1000" dirty="0">
              <a:cs typeface="Arial" panose="020B0604020202020204" pitchFamily="34" charset="0"/>
            </a:endParaRPr>
          </a:p>
          <a:p>
            <a:pPr eaLnBrk="1" hangingPunct="1"/>
            <a:r>
              <a:rPr lang="en-US" altLang="en-US" sz="2800" dirty="0">
                <a:cs typeface="Arial" panose="020B0604020202020204" pitchFamily="34" charset="0"/>
              </a:rPr>
              <a:t>Light energy is converted to chemical energy in the form of ATP</a:t>
            </a:r>
          </a:p>
          <a:p>
            <a:pPr eaLnBrk="1" hangingPunct="1">
              <a:lnSpc>
                <a:spcPct val="80000"/>
              </a:lnSpc>
            </a:pPr>
            <a:endParaRPr lang="en-US" altLang="en-US" sz="1000" dirty="0"/>
          </a:p>
          <a:p>
            <a:pPr eaLnBrk="1" hangingPunct="1">
              <a:lnSpc>
                <a:spcPct val="80000"/>
              </a:lnSpc>
            </a:pPr>
            <a:r>
              <a:rPr lang="en-US" altLang="en-US" sz="2800" dirty="0"/>
              <a:t>The sunlight excites electrons in the chlorophyll – these require carriers.</a:t>
            </a:r>
          </a:p>
          <a:p>
            <a:pPr eaLnBrk="1" hangingPunct="1">
              <a:lnSpc>
                <a:spcPct val="80000"/>
              </a:lnSpc>
            </a:pPr>
            <a:endParaRPr lang="en-US" altLang="en-US" sz="1000" dirty="0"/>
          </a:p>
          <a:p>
            <a:pPr eaLnBrk="1" hangingPunct="1">
              <a:lnSpc>
                <a:spcPct val="80000"/>
              </a:lnSpc>
            </a:pPr>
            <a:r>
              <a:rPr lang="en-US" altLang="en-US" sz="2800" dirty="0"/>
              <a:t>Cells use electron carriers to transport these high energy electrons known as the </a:t>
            </a:r>
            <a:r>
              <a:rPr lang="en-US" altLang="en-US" sz="2800" dirty="0">
                <a:solidFill>
                  <a:schemeClr val="bg1">
                    <a:lumMod val="50000"/>
                  </a:schemeClr>
                </a:solidFill>
              </a:rPr>
              <a:t>electron transport chain</a:t>
            </a:r>
          </a:p>
          <a:p>
            <a:pPr eaLnBrk="1" hangingPunct="1"/>
            <a:endParaRPr lang="en-US" altLang="en-US" dirty="0">
              <a:cs typeface="Arial" panose="020B0604020202020204" pitchFamily="34" charset="0"/>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a:extLst>
              <a:ext uri="{FF2B5EF4-FFF2-40B4-BE49-F238E27FC236}">
                <a16:creationId xmlns:a16="http://schemas.microsoft.com/office/drawing/2014/main" id="{ED64586A-BBD0-43B4-9B9F-7D7F3E8CC3FD}"/>
              </a:ext>
            </a:extLst>
          </p:cNvPr>
          <p:cNvSpPr>
            <a:spLocks noGrp="1" noChangeArrowheads="1"/>
          </p:cNvSpPr>
          <p:nvPr>
            <p:ph type="title"/>
          </p:nvPr>
        </p:nvSpPr>
        <p:spPr/>
        <p:txBody>
          <a:bodyPr/>
          <a:lstStyle/>
          <a:p>
            <a:pPr eaLnBrk="1" hangingPunct="1"/>
            <a:r>
              <a:rPr lang="en-US" altLang="en-US"/>
              <a:t>Light-Dependent Reactions Continued</a:t>
            </a:r>
          </a:p>
        </p:txBody>
      </p:sp>
      <p:sp>
        <p:nvSpPr>
          <p:cNvPr id="11267" name="Rectangle 3">
            <a:extLst>
              <a:ext uri="{FF2B5EF4-FFF2-40B4-BE49-F238E27FC236}">
                <a16:creationId xmlns:a16="http://schemas.microsoft.com/office/drawing/2014/main" id="{AC2C4A62-A119-4508-A8F5-0CE2D19769B9}"/>
              </a:ext>
            </a:extLst>
          </p:cNvPr>
          <p:cNvSpPr>
            <a:spLocks noGrp="1" noChangeArrowheads="1"/>
          </p:cNvSpPr>
          <p:nvPr>
            <p:ph type="body" idx="1"/>
          </p:nvPr>
        </p:nvSpPr>
        <p:spPr/>
        <p:txBody>
          <a:bodyPr/>
          <a:lstStyle/>
          <a:p>
            <a:pPr eaLnBrk="1" hangingPunct="1"/>
            <a:r>
              <a:rPr lang="en-US" altLang="en-US" sz="2800"/>
              <a:t>To continue the process water from the thylakoid membrane is split – the hydrogen atoms donate the electrons and OXYGEN is released as the byproduct! </a:t>
            </a:r>
          </a:p>
          <a:p>
            <a:pPr eaLnBrk="1" hangingPunct="1"/>
            <a:r>
              <a:rPr lang="en-US" altLang="en-US" sz="2800"/>
              <a:t>Energy used to transport H+ ions from stroma to thylakoid membrane</a:t>
            </a:r>
          </a:p>
          <a:p>
            <a:pPr eaLnBrk="1" hangingPunct="1"/>
            <a:r>
              <a:rPr lang="en-US" altLang="en-US" sz="2800"/>
              <a:t>H+ ions fill the inside of the cell and react with ATP synthase to create ATP</a:t>
            </a:r>
          </a:p>
          <a:p>
            <a:pPr eaLnBrk="1" hangingPunct="1"/>
            <a:endParaRPr lang="en-US" altLang="en-US" sz="2800">
              <a:solidFill>
                <a:srgbClr val="FF3300"/>
              </a:solidFill>
            </a:endParaRPr>
          </a:p>
          <a:p>
            <a:pPr eaLnBrk="1" hangingPunct="1"/>
            <a:endParaRPr lang="en-US" altLang="en-US" sz="280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a:extLst>
              <a:ext uri="{FF2B5EF4-FFF2-40B4-BE49-F238E27FC236}">
                <a16:creationId xmlns:a16="http://schemas.microsoft.com/office/drawing/2014/main" id="{2A1DD6E5-64BA-4809-BEA3-36742D03A9E3}"/>
              </a:ext>
            </a:extLst>
          </p:cNvPr>
          <p:cNvSpPr>
            <a:spLocks noGrp="1" noChangeArrowheads="1"/>
          </p:cNvSpPr>
          <p:nvPr>
            <p:ph type="title"/>
          </p:nvPr>
        </p:nvSpPr>
        <p:spPr/>
        <p:txBody>
          <a:bodyPr/>
          <a:lstStyle/>
          <a:p>
            <a:pPr eaLnBrk="1" hangingPunct="1"/>
            <a:r>
              <a:rPr lang="en-US" altLang="en-US"/>
              <a:t>Main Ideas – Light Dependent Reactions</a:t>
            </a:r>
          </a:p>
        </p:txBody>
      </p:sp>
      <p:sp>
        <p:nvSpPr>
          <p:cNvPr id="12291" name="Rectangle 3">
            <a:extLst>
              <a:ext uri="{FF2B5EF4-FFF2-40B4-BE49-F238E27FC236}">
                <a16:creationId xmlns:a16="http://schemas.microsoft.com/office/drawing/2014/main" id="{5D62FA87-4121-4D10-8253-BA36AFC13131}"/>
              </a:ext>
            </a:extLst>
          </p:cNvPr>
          <p:cNvSpPr>
            <a:spLocks noGrp="1" noChangeArrowheads="1"/>
          </p:cNvSpPr>
          <p:nvPr>
            <p:ph type="body" idx="1"/>
          </p:nvPr>
        </p:nvSpPr>
        <p:spPr/>
        <p:txBody>
          <a:bodyPr/>
          <a:lstStyle/>
          <a:p>
            <a:pPr eaLnBrk="1" hangingPunct="1"/>
            <a:r>
              <a:rPr lang="en-US" altLang="en-US" dirty="0">
                <a:solidFill>
                  <a:srgbClr val="0066FF"/>
                </a:solidFill>
              </a:rPr>
              <a:t>Reactants = Sunlight, Water, ADP, NADP+</a:t>
            </a:r>
          </a:p>
          <a:p>
            <a:pPr eaLnBrk="1" hangingPunct="1"/>
            <a:endParaRPr lang="en-US" altLang="en-US" dirty="0">
              <a:solidFill>
                <a:schemeClr val="bg1">
                  <a:lumMod val="50000"/>
                </a:schemeClr>
              </a:solidFill>
            </a:endParaRPr>
          </a:p>
          <a:p>
            <a:pPr eaLnBrk="1" hangingPunct="1"/>
            <a:r>
              <a:rPr lang="en-US" altLang="en-US" dirty="0">
                <a:solidFill>
                  <a:schemeClr val="bg1">
                    <a:lumMod val="50000"/>
                  </a:schemeClr>
                </a:solidFill>
              </a:rPr>
              <a:t>Products = Oxygen, ATP, NADPH</a:t>
            </a:r>
          </a:p>
          <a:p>
            <a:pPr eaLnBrk="1" hangingPunct="1"/>
            <a:endParaRPr lang="en-US" altLang="en-US"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a:extLst>
              <a:ext uri="{FF2B5EF4-FFF2-40B4-BE49-F238E27FC236}">
                <a16:creationId xmlns:a16="http://schemas.microsoft.com/office/drawing/2014/main" id="{04C3EB3E-197C-40D6-97BE-2E689A3AACA0}"/>
              </a:ext>
            </a:extLst>
          </p:cNvPr>
          <p:cNvSpPr>
            <a:spLocks noGrp="1" noChangeArrowheads="1"/>
          </p:cNvSpPr>
          <p:nvPr>
            <p:ph type="title"/>
          </p:nvPr>
        </p:nvSpPr>
        <p:spPr/>
        <p:txBody>
          <a:bodyPr/>
          <a:lstStyle/>
          <a:p>
            <a:pPr eaLnBrk="1" hangingPunct="1"/>
            <a:r>
              <a:rPr lang="en-US" altLang="en-US"/>
              <a:t>Light-Independent Reaction (Calvin Cycle)</a:t>
            </a:r>
          </a:p>
        </p:txBody>
      </p:sp>
      <p:sp>
        <p:nvSpPr>
          <p:cNvPr id="14339" name="Rectangle 3">
            <a:extLst>
              <a:ext uri="{FF2B5EF4-FFF2-40B4-BE49-F238E27FC236}">
                <a16:creationId xmlns:a16="http://schemas.microsoft.com/office/drawing/2014/main" id="{158464EE-70F0-4160-808F-9BE81AF26BFB}"/>
              </a:ext>
            </a:extLst>
          </p:cNvPr>
          <p:cNvSpPr>
            <a:spLocks noGrp="1" noChangeArrowheads="1"/>
          </p:cNvSpPr>
          <p:nvPr>
            <p:ph type="body" idx="1"/>
          </p:nvPr>
        </p:nvSpPr>
        <p:spPr/>
        <p:txBody>
          <a:bodyPr/>
          <a:lstStyle/>
          <a:p>
            <a:pPr eaLnBrk="1" hangingPunct="1">
              <a:lnSpc>
                <a:spcPct val="90000"/>
              </a:lnSpc>
            </a:pPr>
            <a:r>
              <a:rPr lang="en-US" altLang="en-US"/>
              <a:t>Does not need light</a:t>
            </a:r>
          </a:p>
          <a:p>
            <a:pPr eaLnBrk="1" hangingPunct="1">
              <a:lnSpc>
                <a:spcPct val="90000"/>
              </a:lnSpc>
            </a:pPr>
            <a:r>
              <a:rPr lang="en-US" altLang="en-US"/>
              <a:t>Use products of light-dependent reactions</a:t>
            </a:r>
          </a:p>
          <a:p>
            <a:pPr eaLnBrk="1" hangingPunct="1">
              <a:lnSpc>
                <a:spcPct val="90000"/>
              </a:lnSpc>
            </a:pPr>
            <a:r>
              <a:rPr lang="en-US" altLang="en-US"/>
              <a:t>Occurs in the stroma of the chloroplast</a:t>
            </a:r>
          </a:p>
          <a:p>
            <a:pPr eaLnBrk="1" hangingPunct="1">
              <a:lnSpc>
                <a:spcPct val="90000"/>
              </a:lnSpc>
            </a:pPr>
            <a:r>
              <a:rPr lang="en-US" altLang="en-US"/>
              <a:t>Calvin Cycle – use energy that ATP and NADPH contain to make compounds (glucose) that can be stored for a long period of time</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a:extLst>
              <a:ext uri="{FF2B5EF4-FFF2-40B4-BE49-F238E27FC236}">
                <a16:creationId xmlns:a16="http://schemas.microsoft.com/office/drawing/2014/main" id="{E7E147D3-68F4-4A25-BE3A-5F09CB578BB1}"/>
              </a:ext>
            </a:extLst>
          </p:cNvPr>
          <p:cNvSpPr>
            <a:spLocks noGrp="1" noChangeArrowheads="1"/>
          </p:cNvSpPr>
          <p:nvPr>
            <p:ph type="title"/>
          </p:nvPr>
        </p:nvSpPr>
        <p:spPr/>
        <p:txBody>
          <a:bodyPr/>
          <a:lstStyle/>
          <a:p>
            <a:pPr eaLnBrk="1" hangingPunct="1"/>
            <a:r>
              <a:rPr lang="en-US" altLang="en-US"/>
              <a:t>Light-Independent Reaction (Calvin Cycle)</a:t>
            </a:r>
          </a:p>
        </p:txBody>
      </p:sp>
      <p:sp>
        <p:nvSpPr>
          <p:cNvPr id="16387" name="Rectangle 3">
            <a:extLst>
              <a:ext uri="{FF2B5EF4-FFF2-40B4-BE49-F238E27FC236}">
                <a16:creationId xmlns:a16="http://schemas.microsoft.com/office/drawing/2014/main" id="{06BBF4C5-1292-42C7-9419-28F051845E51}"/>
              </a:ext>
            </a:extLst>
          </p:cNvPr>
          <p:cNvSpPr>
            <a:spLocks noGrp="1" noChangeArrowheads="1"/>
          </p:cNvSpPr>
          <p:nvPr>
            <p:ph type="body" idx="1"/>
          </p:nvPr>
        </p:nvSpPr>
        <p:spPr/>
        <p:txBody>
          <a:bodyPr/>
          <a:lstStyle/>
          <a:p>
            <a:pPr eaLnBrk="1" hangingPunct="1"/>
            <a:r>
              <a:rPr lang="en-US" altLang="en-US" sz="2800" dirty="0">
                <a:solidFill>
                  <a:srgbClr val="0066FF"/>
                </a:solidFill>
              </a:rPr>
              <a:t>Reactants = CO</a:t>
            </a:r>
            <a:r>
              <a:rPr lang="en-US" altLang="en-US" sz="2800" baseline="-25000" dirty="0">
                <a:solidFill>
                  <a:srgbClr val="0066FF"/>
                </a:solidFill>
              </a:rPr>
              <a:t>2, </a:t>
            </a:r>
            <a:r>
              <a:rPr lang="en-US" altLang="en-US" sz="2800" dirty="0">
                <a:solidFill>
                  <a:srgbClr val="0066FF"/>
                </a:solidFill>
              </a:rPr>
              <a:t>ATP, NADPH</a:t>
            </a:r>
          </a:p>
          <a:p>
            <a:pPr eaLnBrk="1" hangingPunct="1"/>
            <a:r>
              <a:rPr lang="en-US" altLang="en-US" sz="2800" dirty="0">
                <a:solidFill>
                  <a:schemeClr val="bg1">
                    <a:lumMod val="50000"/>
                  </a:schemeClr>
                </a:solidFill>
              </a:rPr>
              <a:t>Products = glucose, water, ADP, NADP+</a:t>
            </a:r>
          </a:p>
          <a:p>
            <a:pPr eaLnBrk="1" hangingPunct="1"/>
            <a:endParaRPr lang="en-US" altLang="en-US" sz="2800" dirty="0">
              <a:solidFill>
                <a:srgbClr val="FF3300"/>
              </a:solidFill>
            </a:endParaRPr>
          </a:p>
          <a:p>
            <a:pPr eaLnBrk="1" hangingPunct="1"/>
            <a:r>
              <a:rPr lang="en-US" altLang="en-US" sz="2800" dirty="0"/>
              <a:t>The cycles work together to keep the process moving!</a:t>
            </a:r>
          </a:p>
          <a:p>
            <a:pPr eaLnBrk="1" hangingPunct="1"/>
            <a:r>
              <a:rPr lang="en-US" altLang="en-US" sz="2800" b="1" u="sng" dirty="0"/>
              <a:t>Light-dependent</a:t>
            </a:r>
            <a:r>
              <a:rPr lang="en-US" altLang="en-US" sz="2800" dirty="0"/>
              <a:t> traps the energy</a:t>
            </a:r>
          </a:p>
          <a:p>
            <a:pPr eaLnBrk="1" hangingPunct="1"/>
            <a:r>
              <a:rPr lang="en-US" altLang="en-US" sz="2800" b="1" u="sng" dirty="0"/>
              <a:t>Calvin Cycle</a:t>
            </a:r>
            <a:r>
              <a:rPr lang="en-US" altLang="en-US" sz="2800" dirty="0"/>
              <a:t> (dark) uses the energy to produce stable, high energy sugars </a:t>
            </a:r>
          </a:p>
          <a:p>
            <a:pPr eaLnBrk="1" hangingPunct="1"/>
            <a:endParaRPr lang="en-US" altLang="en-US" sz="2800"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3" descr="photosynthesis">
            <a:extLst>
              <a:ext uri="{FF2B5EF4-FFF2-40B4-BE49-F238E27FC236}">
                <a16:creationId xmlns:a16="http://schemas.microsoft.com/office/drawing/2014/main" id="{88082381-EFFF-487E-A5D6-1C6FA723BEF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62100" y="228600"/>
            <a:ext cx="5133975" cy="640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9154" name="Rectangle 2"/>
          <p:cNvSpPr>
            <a:spLocks noGrp="1" noRot="1" noChangeArrowheads="1"/>
          </p:cNvSpPr>
          <p:nvPr>
            <p:ph type="title"/>
          </p:nvPr>
        </p:nvSpPr>
        <p:spPr/>
        <p:txBody>
          <a:bodyPr/>
          <a:lstStyle/>
          <a:p>
            <a:r>
              <a:rPr lang="en-US" b="0"/>
              <a:t>Summary of Photosynthesis</a:t>
            </a:r>
          </a:p>
        </p:txBody>
      </p:sp>
      <p:sp>
        <p:nvSpPr>
          <p:cNvPr id="49155" name="Rectangle 3"/>
          <p:cNvSpPr>
            <a:spLocks noGrp="1" noRot="1" noChangeArrowheads="1"/>
          </p:cNvSpPr>
          <p:nvPr>
            <p:ph type="body" idx="1"/>
          </p:nvPr>
        </p:nvSpPr>
        <p:spPr>
          <a:xfrm>
            <a:off x="838200" y="1905000"/>
            <a:ext cx="8007350" cy="4953000"/>
          </a:xfrm>
        </p:spPr>
        <p:txBody>
          <a:bodyPr/>
          <a:lstStyle/>
          <a:p>
            <a:pPr>
              <a:lnSpc>
                <a:spcPct val="90000"/>
              </a:lnSpc>
            </a:pPr>
            <a:r>
              <a:rPr lang="en-US"/>
              <a:t>Chlorophyll and other pigments located in the chloroplasts absorb the sun’s energy, which stimulates carbon dioxide and water to react and form glucose and oxygen.</a:t>
            </a:r>
          </a:p>
          <a:p>
            <a:pPr>
              <a:lnSpc>
                <a:spcPct val="90000"/>
              </a:lnSpc>
              <a:buFont typeface="Wingdings" pitchFamily="2" charset="2"/>
              <a:buNone/>
            </a:pPr>
            <a:endParaRPr lang="en-US"/>
          </a:p>
          <a:p>
            <a:pPr>
              <a:lnSpc>
                <a:spcPct val="90000"/>
              </a:lnSpc>
            </a:pPr>
            <a:r>
              <a:rPr lang="en-US"/>
              <a:t>The energy is stored in the bonds of the glucose.  Organisms must break these bonds (do cellular respiration) to get the energy.</a:t>
            </a:r>
          </a:p>
        </p:txBody>
      </p:sp>
    </p:spTree>
  </p:cSld>
  <p:clrMapOvr>
    <a:masterClrMapping/>
  </p:clrMapOvr>
  <p:transition>
    <p:push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iterate type="lt">
                                    <p:tmPct val="10000"/>
                                  </p:iterate>
                                  <p:childTnLst>
                                    <p:set>
                                      <p:cBhvr>
                                        <p:cTn id="6" dur="1" fill="hold">
                                          <p:stCondLst>
                                            <p:cond delay="0"/>
                                          </p:stCondLst>
                                        </p:cTn>
                                        <p:tgtEl>
                                          <p:spTgt spid="49154"/>
                                        </p:tgtEl>
                                        <p:attrNameLst>
                                          <p:attrName>style.visibility</p:attrName>
                                        </p:attrNameLst>
                                      </p:cBhvr>
                                      <p:to>
                                        <p:strVal val="visible"/>
                                      </p:to>
                                    </p:set>
                                    <p:animEffect transition="in" filter="fade">
                                      <p:cBhvr>
                                        <p:cTn id="7" dur="1000">
                                          <p:stCondLst>
                                            <p:cond delay="0"/>
                                          </p:stCondLst>
                                        </p:cTn>
                                        <p:tgtEl>
                                          <p:spTgt spid="49154"/>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49155">
                                            <p:txEl>
                                              <p:pRg st="0" end="0"/>
                                            </p:txEl>
                                          </p:spTgt>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49155">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154" grpId="0"/>
      <p:bldP spid="49155" grpId="0" uiExpand="1" build="p"/>
    </p:bldLst>
  </p:timing>
</p:sld>
</file>

<file path=ppt/slides/slide1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8130" name="Rectangle 2"/>
          <p:cNvSpPr>
            <a:spLocks noGrp="1" noRot="1" noChangeArrowheads="1"/>
          </p:cNvSpPr>
          <p:nvPr>
            <p:ph type="title"/>
          </p:nvPr>
        </p:nvSpPr>
        <p:spPr/>
        <p:txBody>
          <a:bodyPr/>
          <a:lstStyle/>
          <a:p>
            <a:r>
              <a:rPr lang="en-US"/>
              <a:t>Photosynthesis Equation</a:t>
            </a:r>
          </a:p>
        </p:txBody>
      </p:sp>
      <p:sp>
        <p:nvSpPr>
          <p:cNvPr id="48131" name="Rectangle 3"/>
          <p:cNvSpPr>
            <a:spLocks noGrp="1" noRot="1" noChangeArrowheads="1"/>
          </p:cNvSpPr>
          <p:nvPr>
            <p:ph type="body" idx="1"/>
          </p:nvPr>
        </p:nvSpPr>
        <p:spPr>
          <a:xfrm>
            <a:off x="0" y="1905000"/>
            <a:ext cx="9144000" cy="4191000"/>
          </a:xfrm>
        </p:spPr>
        <p:txBody>
          <a:bodyPr/>
          <a:lstStyle/>
          <a:p>
            <a:pPr algn="ctr">
              <a:buFont typeface="Wingdings" pitchFamily="2" charset="2"/>
              <a:buNone/>
            </a:pPr>
            <a:r>
              <a:rPr lang="en-US" b="1" u="sng" dirty="0"/>
              <a:t>Balanced Equation:</a:t>
            </a:r>
          </a:p>
          <a:p>
            <a:pPr>
              <a:buFont typeface="Wingdings" pitchFamily="2" charset="2"/>
              <a:buNone/>
            </a:pPr>
            <a:endParaRPr lang="en-US" b="1" u="sng" dirty="0"/>
          </a:p>
          <a:p>
            <a:pPr>
              <a:buFont typeface="Wingdings" pitchFamily="2" charset="2"/>
              <a:buNone/>
            </a:pPr>
            <a:endParaRPr lang="en-US" b="1" u="sng" dirty="0"/>
          </a:p>
          <a:p>
            <a:pPr>
              <a:buFont typeface="Wingdings" pitchFamily="2" charset="2"/>
              <a:buNone/>
            </a:pPr>
            <a:endParaRPr lang="en-US" b="1" u="sng" dirty="0"/>
          </a:p>
          <a:p>
            <a:pPr>
              <a:buFont typeface="Wingdings" pitchFamily="2" charset="2"/>
              <a:buNone/>
            </a:pPr>
            <a:endParaRPr lang="en-US" b="1" u="sng" dirty="0"/>
          </a:p>
          <a:p>
            <a:pPr>
              <a:buFont typeface="Wingdings" pitchFamily="2" charset="2"/>
              <a:buNone/>
            </a:pPr>
            <a:endParaRPr lang="en-US" b="1" u="sng" dirty="0"/>
          </a:p>
          <a:p>
            <a:pPr>
              <a:buFont typeface="Wingdings" pitchFamily="2" charset="2"/>
              <a:buNone/>
            </a:pPr>
            <a:endParaRPr lang="en-US" dirty="0"/>
          </a:p>
        </p:txBody>
      </p:sp>
      <p:sp>
        <p:nvSpPr>
          <p:cNvPr id="2" name="TextBox 1">
            <a:extLst>
              <a:ext uri="{FF2B5EF4-FFF2-40B4-BE49-F238E27FC236}">
                <a16:creationId xmlns:a16="http://schemas.microsoft.com/office/drawing/2014/main" id="{D75E31E1-A0C7-4C2C-AC95-C1C6F1528EF4}"/>
              </a:ext>
            </a:extLst>
          </p:cNvPr>
          <p:cNvSpPr txBox="1"/>
          <p:nvPr/>
        </p:nvSpPr>
        <p:spPr>
          <a:xfrm>
            <a:off x="228599" y="2841880"/>
            <a:ext cx="8842375" cy="584775"/>
          </a:xfrm>
          <a:prstGeom prst="rect">
            <a:avLst/>
          </a:prstGeom>
          <a:noFill/>
        </p:spPr>
        <p:txBody>
          <a:bodyPr wrap="square" rtlCol="0">
            <a:spAutoFit/>
          </a:bodyPr>
          <a:lstStyle/>
          <a:p>
            <a:r>
              <a:rPr lang="en-US" sz="3200" dirty="0"/>
              <a:t>6CO</a:t>
            </a:r>
            <a:r>
              <a:rPr lang="en-US" sz="3200" baseline="-25000" dirty="0"/>
              <a:t>2</a:t>
            </a:r>
            <a:r>
              <a:rPr lang="en-US" sz="3200" dirty="0"/>
              <a:t>+12H</a:t>
            </a:r>
            <a:r>
              <a:rPr lang="en-US" sz="3200" baseline="-25000" dirty="0"/>
              <a:t>2</a:t>
            </a:r>
            <a:r>
              <a:rPr lang="en-US" sz="3200" dirty="0"/>
              <a:t>0                       </a:t>
            </a:r>
            <a:r>
              <a:rPr lang="en-US" sz="3200" dirty="0">
                <a:sym typeface="Wingdings" panose="05000000000000000000" pitchFamily="2" charset="2"/>
              </a:rPr>
              <a:t>C</a:t>
            </a:r>
            <a:r>
              <a:rPr lang="en-US" sz="3200" baseline="-25000" dirty="0">
                <a:sym typeface="Wingdings" panose="05000000000000000000" pitchFamily="2" charset="2"/>
              </a:rPr>
              <a:t>6</a:t>
            </a:r>
            <a:r>
              <a:rPr lang="en-US" sz="3200" dirty="0">
                <a:sym typeface="Wingdings" panose="05000000000000000000" pitchFamily="2" charset="2"/>
              </a:rPr>
              <a:t>H</a:t>
            </a:r>
            <a:r>
              <a:rPr lang="en-US" sz="3200" baseline="-25000" dirty="0">
                <a:sym typeface="Wingdings" panose="05000000000000000000" pitchFamily="2" charset="2"/>
              </a:rPr>
              <a:t>12</a:t>
            </a:r>
            <a:r>
              <a:rPr lang="en-US" sz="3200" dirty="0">
                <a:sym typeface="Wingdings" panose="05000000000000000000" pitchFamily="2" charset="2"/>
              </a:rPr>
              <a:t>O</a:t>
            </a:r>
            <a:r>
              <a:rPr lang="en-US" sz="3200" baseline="-25000" dirty="0">
                <a:sym typeface="Wingdings" panose="05000000000000000000" pitchFamily="2" charset="2"/>
              </a:rPr>
              <a:t>6</a:t>
            </a:r>
            <a:r>
              <a:rPr lang="en-US" sz="3200" dirty="0">
                <a:sym typeface="Wingdings" panose="05000000000000000000" pitchFamily="2" charset="2"/>
              </a:rPr>
              <a:t>+6O</a:t>
            </a:r>
            <a:r>
              <a:rPr lang="en-US" sz="3200" baseline="-25000" dirty="0">
                <a:sym typeface="Wingdings" panose="05000000000000000000" pitchFamily="2" charset="2"/>
              </a:rPr>
              <a:t>2</a:t>
            </a:r>
            <a:r>
              <a:rPr lang="en-US" sz="3200" dirty="0">
                <a:sym typeface="Wingdings" panose="05000000000000000000" pitchFamily="2" charset="2"/>
              </a:rPr>
              <a:t>+6H</a:t>
            </a:r>
            <a:r>
              <a:rPr lang="en-US" sz="3200" baseline="-25000" dirty="0">
                <a:sym typeface="Wingdings" panose="05000000000000000000" pitchFamily="2" charset="2"/>
              </a:rPr>
              <a:t>2</a:t>
            </a:r>
            <a:r>
              <a:rPr lang="en-US" sz="3200" dirty="0">
                <a:sym typeface="Wingdings" panose="05000000000000000000" pitchFamily="2" charset="2"/>
              </a:rPr>
              <a:t>0</a:t>
            </a:r>
            <a:endParaRPr lang="en-US" sz="3200" dirty="0"/>
          </a:p>
        </p:txBody>
      </p:sp>
      <p:cxnSp>
        <p:nvCxnSpPr>
          <p:cNvPr id="4" name="Straight Arrow Connector 3">
            <a:extLst>
              <a:ext uri="{FF2B5EF4-FFF2-40B4-BE49-F238E27FC236}">
                <a16:creationId xmlns:a16="http://schemas.microsoft.com/office/drawing/2014/main" id="{72293984-37D8-4A08-A504-CB14573B1387}"/>
              </a:ext>
            </a:extLst>
          </p:cNvPr>
          <p:cNvCxnSpPr>
            <a:cxnSpLocks/>
          </p:cNvCxnSpPr>
          <p:nvPr/>
        </p:nvCxnSpPr>
        <p:spPr bwMode="auto">
          <a:xfrm>
            <a:off x="2895600" y="3141301"/>
            <a:ext cx="2133600" cy="0"/>
          </a:xfrm>
          <a:prstGeom prst="straightConnector1">
            <a:avLst/>
          </a:prstGeom>
          <a:solidFill>
            <a:schemeClr val="accent1"/>
          </a:solidFill>
          <a:ln w="50800" cap="flat" cmpd="sng" algn="ctr">
            <a:solidFill>
              <a:schemeClr val="tx1"/>
            </a:solidFill>
            <a:prstDash val="solid"/>
            <a:round/>
            <a:headEnd type="none" w="med" len="med"/>
            <a:tailEnd type="triangle"/>
          </a:ln>
          <a:effectLst/>
        </p:spPr>
      </p:cxnSp>
      <p:sp>
        <p:nvSpPr>
          <p:cNvPr id="7" name="TextBox 6">
            <a:extLst>
              <a:ext uri="{FF2B5EF4-FFF2-40B4-BE49-F238E27FC236}">
                <a16:creationId xmlns:a16="http://schemas.microsoft.com/office/drawing/2014/main" id="{151F55A1-53DF-4541-9772-92B7731252F6}"/>
              </a:ext>
            </a:extLst>
          </p:cNvPr>
          <p:cNvSpPr txBox="1"/>
          <p:nvPr/>
        </p:nvSpPr>
        <p:spPr>
          <a:xfrm>
            <a:off x="2743200" y="2679636"/>
            <a:ext cx="2820986" cy="923330"/>
          </a:xfrm>
          <a:prstGeom prst="rect">
            <a:avLst/>
          </a:prstGeom>
          <a:noFill/>
        </p:spPr>
        <p:txBody>
          <a:bodyPr wrap="square" rtlCol="0">
            <a:spAutoFit/>
          </a:bodyPr>
          <a:lstStyle/>
          <a:p>
            <a:r>
              <a:rPr lang="en-US" dirty="0"/>
              <a:t>Energy + chlorophyll </a:t>
            </a:r>
          </a:p>
          <a:p>
            <a:endParaRPr lang="en-US" dirty="0"/>
          </a:p>
          <a:p>
            <a:r>
              <a:rPr lang="en-US" dirty="0"/>
              <a:t>          enzymes</a:t>
            </a:r>
          </a:p>
        </p:txBody>
      </p:sp>
    </p:spTree>
  </p:cSld>
  <p:clrMapOvr>
    <a:masterClrMapping/>
  </p:clrMapOvr>
  <p:transition>
    <p:pull dir="lu"/>
  </p:transition>
</p:sld>
</file>

<file path=ppt/slides/slide1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50181" name="Picture 5" descr="j0411769"/>
          <p:cNvPicPr>
            <a:picLocks noChangeAspect="1" noChangeArrowheads="1"/>
          </p:cNvPicPr>
          <p:nvPr/>
        </p:nvPicPr>
        <p:blipFill>
          <a:blip r:embed="rId2" cstate="print"/>
          <a:srcRect/>
          <a:stretch>
            <a:fillRect/>
          </a:stretch>
        </p:blipFill>
        <p:spPr bwMode="auto">
          <a:xfrm>
            <a:off x="898525" y="1905000"/>
            <a:ext cx="8229600" cy="4953000"/>
          </a:xfrm>
          <a:prstGeom prst="rect">
            <a:avLst/>
          </a:prstGeom>
          <a:noFill/>
        </p:spPr>
      </p:pic>
      <p:sp>
        <p:nvSpPr>
          <p:cNvPr id="50178" name="Rectangle 2"/>
          <p:cNvSpPr>
            <a:spLocks noGrp="1" noRot="1" noChangeArrowheads="1"/>
          </p:cNvSpPr>
          <p:nvPr>
            <p:ph type="title"/>
          </p:nvPr>
        </p:nvSpPr>
        <p:spPr/>
        <p:txBody>
          <a:bodyPr/>
          <a:lstStyle/>
          <a:p>
            <a:r>
              <a:rPr lang="en-US"/>
              <a:t>Autumnal Colors</a:t>
            </a:r>
          </a:p>
        </p:txBody>
      </p:sp>
      <p:pic>
        <p:nvPicPr>
          <p:cNvPr id="50179" name="Picture 3"/>
          <p:cNvPicPr>
            <a:picLocks noGrp="1" noChangeAspect="1" noChangeArrowheads="1"/>
          </p:cNvPicPr>
          <p:nvPr>
            <p:ph type="body" idx="1"/>
          </p:nvPr>
        </p:nvPicPr>
        <p:blipFill>
          <a:blip r:embed="rId3" cstate="print"/>
          <a:srcRect l="18115" t="29091" r="17882" b="45396"/>
          <a:stretch>
            <a:fillRect/>
          </a:stretch>
        </p:blipFill>
        <p:spPr>
          <a:xfrm>
            <a:off x="990600" y="1981200"/>
            <a:ext cx="7620000" cy="2209800"/>
          </a:xfrm>
        </p:spPr>
      </p:pic>
      <p:pic>
        <p:nvPicPr>
          <p:cNvPr id="50180" name="Picture 4" descr="MPj04308250000[1]"/>
          <p:cNvPicPr>
            <a:picLocks noChangeAspect="1" noChangeArrowheads="1"/>
          </p:cNvPicPr>
          <p:nvPr/>
        </p:nvPicPr>
        <p:blipFill>
          <a:blip r:embed="rId4" cstate="print"/>
          <a:srcRect l="15190" t="11392" r="15190" b="20253"/>
          <a:stretch>
            <a:fillRect/>
          </a:stretch>
        </p:blipFill>
        <p:spPr bwMode="auto">
          <a:xfrm>
            <a:off x="6553200" y="228600"/>
            <a:ext cx="1600200" cy="1571625"/>
          </a:xfrm>
          <a:prstGeom prst="rect">
            <a:avLst/>
          </a:prstGeom>
          <a:noFill/>
        </p:spPr>
      </p:pic>
    </p:spTree>
  </p:cSld>
  <p:clrMapOvr>
    <a:masterClrMapping/>
  </p:clrMapOvr>
  <p:transition spd="med">
    <p:diamon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017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1202" name="Rectangle 2"/>
          <p:cNvSpPr>
            <a:spLocks noGrp="1" noRot="1" noChangeArrowheads="1"/>
          </p:cNvSpPr>
          <p:nvPr>
            <p:ph type="title"/>
          </p:nvPr>
        </p:nvSpPr>
        <p:spPr/>
        <p:txBody>
          <a:bodyPr/>
          <a:lstStyle/>
          <a:p>
            <a:r>
              <a:rPr lang="en-US" b="0"/>
              <a:t>Why Colors?</a:t>
            </a:r>
          </a:p>
        </p:txBody>
      </p:sp>
      <p:sp>
        <p:nvSpPr>
          <p:cNvPr id="51203" name="Rectangle 3"/>
          <p:cNvSpPr>
            <a:spLocks noGrp="1" noRot="1" noChangeArrowheads="1"/>
          </p:cNvSpPr>
          <p:nvPr>
            <p:ph type="body" idx="1"/>
          </p:nvPr>
        </p:nvSpPr>
        <p:spPr/>
        <p:txBody>
          <a:bodyPr/>
          <a:lstStyle/>
          <a:p>
            <a:r>
              <a:rPr lang="en-US" sz="2800" dirty="0"/>
              <a:t>Chlorophyll breaks down quicker (because of less water) than other pigments.</a:t>
            </a:r>
          </a:p>
          <a:p>
            <a:pPr>
              <a:buFont typeface="Wingdings" pitchFamily="2" charset="2"/>
              <a:buNone/>
            </a:pPr>
            <a:endParaRPr lang="en-US" sz="2800" dirty="0"/>
          </a:p>
          <a:p>
            <a:r>
              <a:rPr lang="en-US" sz="2800" dirty="0"/>
              <a:t>Different trees have different amounts of each pigment, creating different colors.</a:t>
            </a:r>
          </a:p>
          <a:p>
            <a:endParaRPr lang="en-US" sz="2800" dirty="0"/>
          </a:p>
          <a:p>
            <a:r>
              <a:rPr lang="en-US" sz="2800" dirty="0"/>
              <a:t>Variety of colors is caused by differing amounts of water and types of trees.</a:t>
            </a:r>
          </a:p>
        </p:txBody>
      </p:sp>
      <p:pic>
        <p:nvPicPr>
          <p:cNvPr id="51205" name="Picture 5" descr="j0298897"/>
          <p:cNvPicPr>
            <a:picLocks noChangeAspect="1" noChangeArrowheads="1"/>
          </p:cNvPicPr>
          <p:nvPr/>
        </p:nvPicPr>
        <p:blipFill>
          <a:blip r:embed="rId2" cstate="print"/>
          <a:srcRect/>
          <a:stretch>
            <a:fillRect/>
          </a:stretch>
        </p:blipFill>
        <p:spPr bwMode="auto">
          <a:xfrm>
            <a:off x="6248400" y="5280025"/>
            <a:ext cx="1806575" cy="1577975"/>
          </a:xfrm>
          <a:prstGeom prst="rect">
            <a:avLst/>
          </a:prstGeom>
          <a:noFill/>
        </p:spPr>
      </p:pic>
      <p:pic>
        <p:nvPicPr>
          <p:cNvPr id="51207" name="Picture 7" descr="j0411770"/>
          <p:cNvPicPr>
            <a:picLocks noChangeAspect="1" noChangeArrowheads="1"/>
          </p:cNvPicPr>
          <p:nvPr/>
        </p:nvPicPr>
        <p:blipFill>
          <a:blip r:embed="rId3" cstate="print"/>
          <a:srcRect l="7729" t="8594" r="10898" b="3906"/>
          <a:stretch>
            <a:fillRect/>
          </a:stretch>
        </p:blipFill>
        <p:spPr bwMode="auto">
          <a:xfrm>
            <a:off x="0" y="5486400"/>
            <a:ext cx="1077913" cy="1371600"/>
          </a:xfrm>
          <a:prstGeom prst="rect">
            <a:avLst/>
          </a:prstGeom>
          <a:noFill/>
        </p:spPr>
      </p:pic>
      <p:pic>
        <p:nvPicPr>
          <p:cNvPr id="51208" name="Picture 8" descr="MCj03541120000[1]"/>
          <p:cNvPicPr>
            <a:picLocks noChangeAspect="1" noChangeArrowheads="1"/>
          </p:cNvPicPr>
          <p:nvPr/>
        </p:nvPicPr>
        <p:blipFill>
          <a:blip r:embed="rId4" cstate="print"/>
          <a:srcRect/>
          <a:stretch>
            <a:fillRect/>
          </a:stretch>
        </p:blipFill>
        <p:spPr bwMode="auto">
          <a:xfrm rot="-3013959">
            <a:off x="5260181" y="-459581"/>
            <a:ext cx="1971675" cy="2433638"/>
          </a:xfrm>
          <a:prstGeom prst="rect">
            <a:avLst/>
          </a:prstGeom>
          <a:noFill/>
        </p:spPr>
      </p:pic>
    </p:spTree>
  </p:cSld>
  <p:clrMapOvr>
    <a:masterClrMapping/>
  </p:clrMapOvr>
  <p:transition>
    <p:cover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2" presetClass="entr" presetSubtype="0" fill="hold" grpId="0" nodeType="withEffect">
                                  <p:stCondLst>
                                    <p:cond delay="0"/>
                                  </p:stCondLst>
                                  <p:childTnLst>
                                    <p:set>
                                      <p:cBhvr>
                                        <p:cTn id="6" dur="1" fill="hold">
                                          <p:stCondLst>
                                            <p:cond delay="0"/>
                                          </p:stCondLst>
                                        </p:cTn>
                                        <p:tgtEl>
                                          <p:spTgt spid="51202"/>
                                        </p:tgtEl>
                                        <p:attrNameLst>
                                          <p:attrName>style.visibility</p:attrName>
                                        </p:attrNameLst>
                                      </p:cBhvr>
                                      <p:to>
                                        <p:strVal val="visible"/>
                                      </p:to>
                                    </p:set>
                                    <p:anim calcmode="lin" valueType="num">
                                      <p:cBhvr>
                                        <p:cTn id="7" dur="2000" fill="hold"/>
                                        <p:tgtEl>
                                          <p:spTgt spid="51202"/>
                                        </p:tgtEl>
                                        <p:attrNameLst>
                                          <p:attrName>ppt_w</p:attrName>
                                        </p:attrNameLst>
                                      </p:cBhvr>
                                      <p:tavLst>
                                        <p:tav tm="0">
                                          <p:val>
                                            <p:strVal val="#ppt_w*2.5"/>
                                          </p:val>
                                        </p:tav>
                                        <p:tav tm="100000">
                                          <p:val>
                                            <p:strVal val="#ppt_w"/>
                                          </p:val>
                                        </p:tav>
                                      </p:tavLst>
                                    </p:anim>
                                    <p:anim calcmode="lin" valueType="num">
                                      <p:cBhvr>
                                        <p:cTn id="8" dur="2000" fill="hold"/>
                                        <p:tgtEl>
                                          <p:spTgt spid="51202"/>
                                        </p:tgtEl>
                                        <p:attrNameLst>
                                          <p:attrName>ppt_h</p:attrName>
                                        </p:attrNameLst>
                                      </p:cBhvr>
                                      <p:tavLst>
                                        <p:tav tm="0">
                                          <p:val>
                                            <p:strVal val="#ppt_h"/>
                                          </p:val>
                                        </p:tav>
                                        <p:tav tm="100000">
                                          <p:val>
                                            <p:strVal val="#ppt_h"/>
                                          </p:val>
                                        </p:tav>
                                      </p:tavLst>
                                    </p:anim>
                                    <p:anim calcmode="lin" valueType="num">
                                      <p:cBhvr>
                                        <p:cTn id="9" dur="2000" fill="hold"/>
                                        <p:tgtEl>
                                          <p:spTgt spid="51202"/>
                                        </p:tgtEl>
                                        <p:attrNameLst>
                                          <p:attrName>ppt_x</p:attrName>
                                        </p:attrNameLst>
                                      </p:cBhvr>
                                      <p:tavLst>
                                        <p:tav tm="0">
                                          <p:val>
                                            <p:strVal val="#ppt_x-.2"/>
                                          </p:val>
                                        </p:tav>
                                        <p:tav tm="50000">
                                          <p:val>
                                            <p:strVal val="#ppt_x+.1"/>
                                          </p:val>
                                        </p:tav>
                                        <p:tav tm="100000">
                                          <p:val>
                                            <p:strVal val="#ppt_x"/>
                                          </p:val>
                                        </p:tav>
                                      </p:tavLst>
                                    </p:anim>
                                    <p:anim calcmode="lin" valueType="num">
                                      <p:cBhvr>
                                        <p:cTn id="10" dur="2000" fill="hold"/>
                                        <p:tgtEl>
                                          <p:spTgt spid="51202"/>
                                        </p:tgtEl>
                                        <p:attrNameLst>
                                          <p:attrName>ppt_y</p:attrName>
                                        </p:attrNameLst>
                                      </p:cBhvr>
                                      <p:tavLst>
                                        <p:tav tm="0">
                                          <p:val>
                                            <p:strVal val="#ppt_y+1"/>
                                          </p:val>
                                        </p:tav>
                                        <p:tav tm="50000">
                                          <p:val>
                                            <p:strVal val="#ppt_y+.5"/>
                                          </p:val>
                                        </p:tav>
                                        <p:tav tm="100000">
                                          <p:val>
                                            <p:strVal val="#ppt_y"/>
                                          </p:val>
                                        </p:tav>
                                      </p:tavLst>
                                    </p:anim>
                                    <p:animEffect transition="in" filter="fade">
                                      <p:cBhvr>
                                        <p:cTn id="11" dur="2000"/>
                                        <p:tgtEl>
                                          <p:spTgt spid="51202"/>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grpId="0" nodeType="clickEffect">
                                  <p:stCondLst>
                                    <p:cond delay="0"/>
                                  </p:stCondLst>
                                  <p:childTnLst>
                                    <p:set>
                                      <p:cBhvr>
                                        <p:cTn id="15" dur="1" fill="hold">
                                          <p:stCondLst>
                                            <p:cond delay="0"/>
                                          </p:stCondLst>
                                        </p:cTn>
                                        <p:tgtEl>
                                          <p:spTgt spid="51203">
                                            <p:txEl>
                                              <p:pRg st="0" end="0"/>
                                            </p:txEl>
                                          </p:spTgt>
                                        </p:tgtEl>
                                        <p:attrNameLst>
                                          <p:attrName>style.visibility</p:attrName>
                                        </p:attrNameLst>
                                      </p:cBhvr>
                                      <p:to>
                                        <p:strVal val="visible"/>
                                      </p:to>
                                    </p:set>
                                    <p:animEffect transition="in" filter="wipe(left)">
                                      <p:cBhvr>
                                        <p:cTn id="16" dur="500"/>
                                        <p:tgtEl>
                                          <p:spTgt spid="51203">
                                            <p:txEl>
                                              <p:pRg st="0" end="0"/>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51203">
                                            <p:txEl>
                                              <p:pRg st="2" end="2"/>
                                            </p:txEl>
                                          </p:spTgt>
                                        </p:tgtEl>
                                        <p:attrNameLst>
                                          <p:attrName>style.visibility</p:attrName>
                                        </p:attrNameLst>
                                      </p:cBhvr>
                                      <p:to>
                                        <p:strVal val="visible"/>
                                      </p:to>
                                    </p:set>
                                    <p:animEffect transition="in" filter="wipe(left)">
                                      <p:cBhvr>
                                        <p:cTn id="21" dur="500"/>
                                        <p:tgtEl>
                                          <p:spTgt spid="51203">
                                            <p:txEl>
                                              <p:pRg st="2" end="2"/>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grpId="0" nodeType="clickEffect">
                                  <p:stCondLst>
                                    <p:cond delay="0"/>
                                  </p:stCondLst>
                                  <p:childTnLst>
                                    <p:set>
                                      <p:cBhvr>
                                        <p:cTn id="25" dur="1" fill="hold">
                                          <p:stCondLst>
                                            <p:cond delay="0"/>
                                          </p:stCondLst>
                                        </p:cTn>
                                        <p:tgtEl>
                                          <p:spTgt spid="51203">
                                            <p:txEl>
                                              <p:pRg st="4" end="4"/>
                                            </p:txEl>
                                          </p:spTgt>
                                        </p:tgtEl>
                                        <p:attrNameLst>
                                          <p:attrName>style.visibility</p:attrName>
                                        </p:attrNameLst>
                                      </p:cBhvr>
                                      <p:to>
                                        <p:strVal val="visible"/>
                                      </p:to>
                                    </p:set>
                                    <p:animEffect transition="in" filter="wipe(left)">
                                      <p:cBhvr>
                                        <p:cTn id="26" dur="500"/>
                                        <p:tgtEl>
                                          <p:spTgt spid="5120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02" grpId="0"/>
      <p:bldP spid="5120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38FA20-195B-428F-B796-ABE2ADDF26E7}"/>
              </a:ext>
            </a:extLst>
          </p:cNvPr>
          <p:cNvSpPr>
            <a:spLocks noGrp="1"/>
          </p:cNvSpPr>
          <p:nvPr>
            <p:ph type="title"/>
          </p:nvPr>
        </p:nvSpPr>
        <p:spPr/>
        <p:txBody>
          <a:bodyPr/>
          <a:lstStyle/>
          <a:p>
            <a:endParaRPr lang="en-US"/>
          </a:p>
        </p:txBody>
      </p:sp>
      <p:graphicFrame>
        <p:nvGraphicFramePr>
          <p:cNvPr id="4" name="Table 4">
            <a:extLst>
              <a:ext uri="{FF2B5EF4-FFF2-40B4-BE49-F238E27FC236}">
                <a16:creationId xmlns:a16="http://schemas.microsoft.com/office/drawing/2014/main" id="{CAD46F55-6F07-4B34-A8B7-10553D79C46B}"/>
              </a:ext>
            </a:extLst>
          </p:cNvPr>
          <p:cNvGraphicFramePr>
            <a:graphicFrameLocks noGrp="1"/>
          </p:cNvGraphicFramePr>
          <p:nvPr>
            <p:ph idx="1"/>
            <p:extLst>
              <p:ext uri="{D42A27DB-BD31-4B8C-83A1-F6EECF244321}">
                <p14:modId xmlns:p14="http://schemas.microsoft.com/office/powerpoint/2010/main" val="1677682057"/>
              </p:ext>
            </p:extLst>
          </p:nvPr>
        </p:nvGraphicFramePr>
        <p:xfrm>
          <a:off x="679452" y="988544"/>
          <a:ext cx="8007348" cy="4880911"/>
        </p:xfrm>
        <a:graphic>
          <a:graphicData uri="http://schemas.openxmlformats.org/drawingml/2006/table">
            <a:tbl>
              <a:tblPr firstRow="1" bandRow="1">
                <a:tableStyleId>{5C22544A-7EE6-4342-B048-85BDC9FD1C3A}</a:tableStyleId>
              </a:tblPr>
              <a:tblGrid>
                <a:gridCol w="2669116">
                  <a:extLst>
                    <a:ext uri="{9D8B030D-6E8A-4147-A177-3AD203B41FA5}">
                      <a16:colId xmlns:a16="http://schemas.microsoft.com/office/drawing/2014/main" val="3181325407"/>
                    </a:ext>
                  </a:extLst>
                </a:gridCol>
                <a:gridCol w="2669116">
                  <a:extLst>
                    <a:ext uri="{9D8B030D-6E8A-4147-A177-3AD203B41FA5}">
                      <a16:colId xmlns:a16="http://schemas.microsoft.com/office/drawing/2014/main" val="2105550011"/>
                    </a:ext>
                  </a:extLst>
                </a:gridCol>
                <a:gridCol w="2669116">
                  <a:extLst>
                    <a:ext uri="{9D8B030D-6E8A-4147-A177-3AD203B41FA5}">
                      <a16:colId xmlns:a16="http://schemas.microsoft.com/office/drawing/2014/main" val="2689270131"/>
                    </a:ext>
                  </a:extLst>
                </a:gridCol>
              </a:tblGrid>
              <a:tr h="894414">
                <a:tc>
                  <a:txBody>
                    <a:bodyPr/>
                    <a:lstStyle/>
                    <a:p>
                      <a:r>
                        <a:rPr lang="en-US" sz="3200" dirty="0"/>
                        <a:t>What I Know</a:t>
                      </a:r>
                    </a:p>
                  </a:txBody>
                  <a:tcPr/>
                </a:tc>
                <a:tc>
                  <a:txBody>
                    <a:bodyPr/>
                    <a:lstStyle/>
                    <a:p>
                      <a:r>
                        <a:rPr lang="en-US" sz="3200" dirty="0"/>
                        <a:t>What I Want to Know</a:t>
                      </a:r>
                    </a:p>
                  </a:txBody>
                  <a:tcPr/>
                </a:tc>
                <a:tc>
                  <a:txBody>
                    <a:bodyPr/>
                    <a:lstStyle/>
                    <a:p>
                      <a:r>
                        <a:rPr lang="en-US" sz="3200" dirty="0"/>
                        <a:t>What I Learned</a:t>
                      </a:r>
                    </a:p>
                  </a:txBody>
                  <a:tcPr/>
                </a:tc>
                <a:extLst>
                  <a:ext uri="{0D108BD9-81ED-4DB2-BD59-A6C34878D82A}">
                    <a16:rowId xmlns:a16="http://schemas.microsoft.com/office/drawing/2014/main" val="1914205382"/>
                  </a:ext>
                </a:extLst>
              </a:tr>
              <a:tr h="3814111">
                <a:tc>
                  <a:txBody>
                    <a:bodyPr/>
                    <a:lstStyle/>
                    <a:p>
                      <a:endParaRPr lang="en-US"/>
                    </a:p>
                  </a:txBody>
                  <a:tcPr/>
                </a:tc>
                <a:tc>
                  <a:txBody>
                    <a:bodyPr/>
                    <a:lstStyle/>
                    <a:p>
                      <a:endParaRPr lang="en-US"/>
                    </a:p>
                  </a:txBody>
                  <a:tcPr/>
                </a:tc>
                <a:tc>
                  <a:txBody>
                    <a:bodyPr/>
                    <a:lstStyle/>
                    <a:p>
                      <a:endParaRPr lang="en-US" dirty="0"/>
                    </a:p>
                  </a:txBody>
                  <a:tcPr/>
                </a:tc>
                <a:extLst>
                  <a:ext uri="{0D108BD9-81ED-4DB2-BD59-A6C34878D82A}">
                    <a16:rowId xmlns:a16="http://schemas.microsoft.com/office/drawing/2014/main" val="575134594"/>
                  </a:ext>
                </a:extLst>
              </a:tr>
            </a:tbl>
          </a:graphicData>
        </a:graphic>
      </p:graphicFrame>
    </p:spTree>
    <p:extLst>
      <p:ext uri="{BB962C8B-B14F-4D97-AF65-F5344CB8AC3E}">
        <p14:creationId xmlns:p14="http://schemas.microsoft.com/office/powerpoint/2010/main" val="224106263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A51A47-979F-4274-9F66-098C245D7189}"/>
              </a:ext>
            </a:extLst>
          </p:cNvPr>
          <p:cNvSpPr>
            <a:spLocks noGrp="1"/>
          </p:cNvSpPr>
          <p:nvPr>
            <p:ph type="title"/>
          </p:nvPr>
        </p:nvSpPr>
        <p:spPr/>
        <p:txBody>
          <a:bodyPr/>
          <a:lstStyle/>
          <a:p>
            <a:endParaRPr lang="en-US"/>
          </a:p>
        </p:txBody>
      </p:sp>
      <p:pic>
        <p:nvPicPr>
          <p:cNvPr id="7" name="Online Media 6" title="Photosynthesis and the Teeny Tiny Pigment Pancakes">
            <a:hlinkClick r:id="" action="ppaction://media"/>
            <a:extLst>
              <a:ext uri="{FF2B5EF4-FFF2-40B4-BE49-F238E27FC236}">
                <a16:creationId xmlns:a16="http://schemas.microsoft.com/office/drawing/2014/main" id="{E11F447E-3736-4273-9748-E58CD49904D4}"/>
              </a:ext>
            </a:extLst>
          </p:cNvPr>
          <p:cNvPicPr>
            <a:picLocks noGrp="1" noRot="1" noChangeAspect="1"/>
          </p:cNvPicPr>
          <p:nvPr>
            <p:ph idx="1"/>
            <a:videoFile r:link="rId1"/>
          </p:nvPr>
        </p:nvPicPr>
        <p:blipFill>
          <a:blip r:embed="rId3"/>
          <a:stretch>
            <a:fillRect/>
          </a:stretch>
        </p:blipFill>
        <p:spPr>
          <a:xfrm>
            <a:off x="26963" y="0"/>
            <a:ext cx="9075623" cy="5105400"/>
          </a:xfrm>
          <a:prstGeom prst="rect">
            <a:avLst/>
          </a:prstGeom>
        </p:spPr>
      </p:pic>
    </p:spTree>
    <p:extLst>
      <p:ext uri="{BB962C8B-B14F-4D97-AF65-F5344CB8AC3E}">
        <p14:creationId xmlns:p14="http://schemas.microsoft.com/office/powerpoint/2010/main" val="36717078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7"/>
                </p:tgtEl>
              </p:cMediaNode>
            </p:video>
            <p:seq concurrent="1" nextAc="seek">
              <p:cTn id="8" restart="whenNotActive" fill="hold" evtFilter="cancelBubble" nodeType="interactiveSeq">
                <p:stCondLst>
                  <p:cond evt="onClick" delay="0">
                    <p:tgtEl>
                      <p:spTgt spid="7"/>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7"/>
                                        </p:tgtEl>
                                      </p:cBhvr>
                                    </p:cmd>
                                  </p:childTnLst>
                                </p:cTn>
                              </p:par>
                            </p:childTnLst>
                          </p:cTn>
                        </p:par>
                      </p:childTnLst>
                    </p:cTn>
                  </p:par>
                </p:childTnLst>
              </p:cTn>
              <p:nextCondLst>
                <p:cond evt="onClick" delay="0">
                  <p:tgtEl>
                    <p:spTgt spid="7"/>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showMasterPhAnim="0">
  <p:cSld>
    <p:bg>
      <p:bgPr>
        <a:gradFill rotWithShape="0">
          <a:gsLst>
            <a:gs pos="0">
              <a:schemeClr val="accent4">
                <a:lumMod val="25000"/>
              </a:schemeClr>
            </a:gs>
            <a:gs pos="100000">
              <a:srgbClr val="C00000"/>
            </a:gs>
          </a:gsLst>
          <a:lin ang="5400000" scaled="1"/>
        </a:gra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p:txBody>
          <a:bodyPr/>
          <a:lstStyle/>
          <a:p>
            <a:pPr eaLnBrk="1" hangingPunct="1">
              <a:defRPr/>
            </a:pPr>
            <a:r>
              <a:rPr lang="en-US" dirty="0"/>
              <a:t>Cellular Respiration</a:t>
            </a:r>
          </a:p>
        </p:txBody>
      </p:sp>
      <p:sp>
        <p:nvSpPr>
          <p:cNvPr id="2052" name="Rectangle 4"/>
          <p:cNvSpPr>
            <a:spLocks noGrp="1" noChangeArrowheads="1"/>
          </p:cNvSpPr>
          <p:nvPr>
            <p:ph type="subTitle" idx="1"/>
          </p:nvPr>
        </p:nvSpPr>
        <p:spPr/>
        <p:txBody>
          <a:bodyPr/>
          <a:lstStyle/>
          <a:p>
            <a:pPr eaLnBrk="1" hangingPunct="1">
              <a:lnSpc>
                <a:spcPct val="80000"/>
              </a:lnSpc>
              <a:defRPr/>
            </a:pPr>
            <a:r>
              <a:rPr lang="en-US" sz="2400" dirty="0"/>
              <a:t>Objective 4:  Describe the process and importance of cellular respiration. (Importance, Reactants, Products, Location)</a:t>
            </a:r>
          </a:p>
          <a:p>
            <a:pPr eaLnBrk="1" hangingPunct="1">
              <a:lnSpc>
                <a:spcPct val="80000"/>
              </a:lnSpc>
              <a:defRPr/>
            </a:pPr>
            <a:r>
              <a:rPr lang="en-US" sz="2400" dirty="0"/>
              <a:t>Objective 5:  Write a balanced equation for cellular respiration. </a:t>
            </a:r>
          </a:p>
          <a:p>
            <a:pPr eaLnBrk="1" hangingPunct="1">
              <a:lnSpc>
                <a:spcPct val="80000"/>
              </a:lnSpc>
              <a:defRPr/>
            </a:pPr>
            <a:endParaRPr lang="en-US" sz="2400" dirty="0"/>
          </a:p>
        </p:txBody>
      </p:sp>
    </p:spTree>
  </p:cSld>
  <p:clrMapOvr>
    <a:masterClrMapping/>
  </p:clrMapOvr>
  <p:transition>
    <p:random/>
  </p:transition>
</p:sld>
</file>

<file path=ppt/slides/slide22.xml><?xml version="1.0" encoding="utf-8"?>
<p:sld xmlns:a="http://schemas.openxmlformats.org/drawingml/2006/main" xmlns:r="http://schemas.openxmlformats.org/officeDocument/2006/relationships" xmlns:p="http://schemas.openxmlformats.org/presentationml/2006/main" showMasterPhAnim="0">
  <p:cSld>
    <p:bg>
      <p:bgPr>
        <a:gradFill rotWithShape="0">
          <a:gsLst>
            <a:gs pos="0">
              <a:schemeClr val="accent4">
                <a:lumMod val="25000"/>
              </a:schemeClr>
            </a:gs>
            <a:gs pos="100000">
              <a:srgbClr val="C00000"/>
            </a:gs>
          </a:gsLst>
          <a:lin ang="5400000" scaled="1"/>
        </a:gradFill>
        <a:effectLst/>
      </p:bgPr>
    </p:bg>
    <p:spTree>
      <p:nvGrpSpPr>
        <p:cNvPr id="1" name=""/>
        <p:cNvGrpSpPr/>
        <p:nvPr/>
      </p:nvGrpSpPr>
      <p:grpSpPr>
        <a:xfrm>
          <a:off x="0" y="0"/>
          <a:ext cx="0" cy="0"/>
          <a:chOff x="0" y="0"/>
          <a:chExt cx="0" cy="0"/>
        </a:xfrm>
      </p:grpSpPr>
      <p:sp>
        <p:nvSpPr>
          <p:cNvPr id="50178" name="Rectangle 2"/>
          <p:cNvSpPr>
            <a:spLocks noGrp="1" noChangeArrowheads="1"/>
          </p:cNvSpPr>
          <p:nvPr>
            <p:ph type="title"/>
          </p:nvPr>
        </p:nvSpPr>
        <p:spPr/>
        <p:txBody>
          <a:bodyPr/>
          <a:lstStyle/>
          <a:p>
            <a:pPr eaLnBrk="1" hangingPunct="1">
              <a:defRPr/>
            </a:pPr>
            <a:r>
              <a:rPr lang="en-US" dirty="0"/>
              <a:t>Cellular Respiration</a:t>
            </a:r>
          </a:p>
        </p:txBody>
      </p:sp>
      <p:sp>
        <p:nvSpPr>
          <p:cNvPr id="50179" name="Rectangle 3"/>
          <p:cNvSpPr>
            <a:spLocks noGrp="1" noChangeArrowheads="1"/>
          </p:cNvSpPr>
          <p:nvPr>
            <p:ph type="body" idx="1"/>
          </p:nvPr>
        </p:nvSpPr>
        <p:spPr/>
        <p:txBody>
          <a:bodyPr/>
          <a:lstStyle/>
          <a:p>
            <a:pPr eaLnBrk="1" hangingPunct="1">
              <a:defRPr/>
            </a:pPr>
            <a:endParaRPr lang="en-US" dirty="0"/>
          </a:p>
        </p:txBody>
      </p:sp>
      <p:grpSp>
        <p:nvGrpSpPr>
          <p:cNvPr id="2" name="Group 22"/>
          <p:cNvGrpSpPr>
            <a:grpSpLocks/>
          </p:cNvGrpSpPr>
          <p:nvPr/>
        </p:nvGrpSpPr>
        <p:grpSpPr bwMode="auto">
          <a:xfrm>
            <a:off x="-66675" y="2438400"/>
            <a:ext cx="9210675" cy="3995738"/>
            <a:chOff x="-42" y="1536"/>
            <a:chExt cx="5802" cy="2517"/>
          </a:xfrm>
        </p:grpSpPr>
        <p:pic>
          <p:nvPicPr>
            <p:cNvPr id="6149" name="Picture 14" descr="gopher"/>
            <p:cNvPicPr>
              <a:picLocks noChangeAspect="1" noChangeArrowheads="1"/>
            </p:cNvPicPr>
            <p:nvPr/>
          </p:nvPicPr>
          <p:blipFill>
            <a:blip r:embed="rId2" cstate="print"/>
            <a:srcRect r="1190"/>
            <a:stretch>
              <a:fillRect/>
            </a:stretch>
          </p:blipFill>
          <p:spPr bwMode="auto">
            <a:xfrm>
              <a:off x="768" y="1536"/>
              <a:ext cx="4176" cy="2455"/>
            </a:xfrm>
            <a:prstGeom prst="rect">
              <a:avLst/>
            </a:prstGeom>
            <a:noFill/>
            <a:ln w="9525">
              <a:noFill/>
              <a:miter lim="800000"/>
              <a:headEnd/>
              <a:tailEnd/>
            </a:ln>
          </p:spPr>
        </p:pic>
        <p:sp>
          <p:nvSpPr>
            <p:cNvPr id="6150" name="Line 15"/>
            <p:cNvSpPr>
              <a:spLocks noChangeShapeType="1"/>
            </p:cNvSpPr>
            <p:nvPr/>
          </p:nvSpPr>
          <p:spPr bwMode="auto">
            <a:xfrm>
              <a:off x="534" y="1727"/>
              <a:ext cx="633" cy="0"/>
            </a:xfrm>
            <a:prstGeom prst="line">
              <a:avLst/>
            </a:prstGeom>
            <a:noFill/>
            <a:ln w="22225">
              <a:solidFill>
                <a:srgbClr val="030305"/>
              </a:solidFill>
              <a:round/>
              <a:headEnd/>
              <a:tailEnd/>
            </a:ln>
          </p:spPr>
          <p:txBody>
            <a:bodyPr/>
            <a:lstStyle/>
            <a:p>
              <a:endParaRPr lang="en-US"/>
            </a:p>
          </p:txBody>
        </p:sp>
        <p:sp>
          <p:nvSpPr>
            <p:cNvPr id="6151" name="Rectangle 16"/>
            <p:cNvSpPr>
              <a:spLocks noChangeArrowheads="1"/>
            </p:cNvSpPr>
            <p:nvPr/>
          </p:nvSpPr>
          <p:spPr bwMode="auto">
            <a:xfrm>
              <a:off x="-33" y="1618"/>
              <a:ext cx="557" cy="238"/>
            </a:xfrm>
            <a:prstGeom prst="rect">
              <a:avLst/>
            </a:prstGeom>
            <a:noFill/>
            <a:ln w="9525">
              <a:noFill/>
              <a:miter lim="800000"/>
              <a:headEnd/>
              <a:tailEnd/>
            </a:ln>
          </p:spPr>
          <p:txBody>
            <a:bodyPr wrap="none" anchor="ctr"/>
            <a:lstStyle/>
            <a:p>
              <a:pPr eaLnBrk="1" hangingPunct="1"/>
              <a:r>
                <a:rPr lang="en-US" b="1">
                  <a:solidFill>
                    <a:srgbClr val="030305"/>
                  </a:solidFill>
                </a:rPr>
                <a:t>Animal</a:t>
              </a:r>
            </a:p>
          </p:txBody>
        </p:sp>
        <p:sp>
          <p:nvSpPr>
            <p:cNvPr id="6152" name="Rectangle 17"/>
            <p:cNvSpPr>
              <a:spLocks noChangeArrowheads="1"/>
            </p:cNvSpPr>
            <p:nvPr/>
          </p:nvSpPr>
          <p:spPr bwMode="auto">
            <a:xfrm>
              <a:off x="-42" y="2273"/>
              <a:ext cx="529" cy="175"/>
            </a:xfrm>
            <a:prstGeom prst="rect">
              <a:avLst/>
            </a:prstGeom>
            <a:noFill/>
            <a:ln w="9525">
              <a:noFill/>
              <a:miter lim="800000"/>
              <a:headEnd/>
              <a:tailEnd/>
            </a:ln>
          </p:spPr>
          <p:txBody>
            <a:bodyPr wrap="none" anchor="ctr"/>
            <a:lstStyle/>
            <a:p>
              <a:pPr algn="r" eaLnBrk="1" hangingPunct="1"/>
              <a:r>
                <a:rPr lang="en-US" b="1">
                  <a:solidFill>
                    <a:srgbClr val="030305"/>
                  </a:solidFill>
                </a:rPr>
                <a:t>Plant</a:t>
              </a:r>
            </a:p>
          </p:txBody>
        </p:sp>
        <p:sp>
          <p:nvSpPr>
            <p:cNvPr id="6153" name="Line 18"/>
            <p:cNvSpPr>
              <a:spLocks noChangeShapeType="1"/>
            </p:cNvSpPr>
            <p:nvPr/>
          </p:nvSpPr>
          <p:spPr bwMode="auto">
            <a:xfrm flipV="1">
              <a:off x="497" y="2368"/>
              <a:ext cx="859" cy="9"/>
            </a:xfrm>
            <a:prstGeom prst="line">
              <a:avLst/>
            </a:prstGeom>
            <a:noFill/>
            <a:ln w="22225">
              <a:solidFill>
                <a:srgbClr val="030305"/>
              </a:solidFill>
              <a:round/>
              <a:headEnd/>
              <a:tailEnd/>
            </a:ln>
          </p:spPr>
          <p:txBody>
            <a:bodyPr/>
            <a:lstStyle/>
            <a:p>
              <a:endParaRPr lang="en-US"/>
            </a:p>
          </p:txBody>
        </p:sp>
        <p:sp>
          <p:nvSpPr>
            <p:cNvPr id="6154" name="Rectangle 19"/>
            <p:cNvSpPr>
              <a:spLocks noChangeArrowheads="1"/>
            </p:cNvSpPr>
            <p:nvPr/>
          </p:nvSpPr>
          <p:spPr bwMode="auto">
            <a:xfrm>
              <a:off x="3312" y="1584"/>
              <a:ext cx="1645" cy="357"/>
            </a:xfrm>
            <a:prstGeom prst="rect">
              <a:avLst/>
            </a:prstGeom>
            <a:noFill/>
            <a:ln w="9525">
              <a:noFill/>
              <a:miter lim="800000"/>
              <a:headEnd/>
              <a:tailEnd/>
            </a:ln>
          </p:spPr>
          <p:txBody>
            <a:bodyPr wrap="none" anchor="ctr"/>
            <a:lstStyle/>
            <a:p>
              <a:pPr algn="ctr" eaLnBrk="1" hangingPunct="1"/>
              <a:r>
                <a:rPr lang="en-US" b="1">
                  <a:solidFill>
                    <a:srgbClr val="030305"/>
                  </a:solidFill>
                </a:rPr>
                <a:t>Animal Cells</a:t>
              </a:r>
              <a:br>
                <a:rPr lang="en-US" b="1">
                  <a:solidFill>
                    <a:srgbClr val="030305"/>
                  </a:solidFill>
                </a:rPr>
              </a:br>
              <a:endParaRPr lang="en-US" b="1">
                <a:solidFill>
                  <a:srgbClr val="030305"/>
                </a:solidFill>
              </a:endParaRPr>
            </a:p>
          </p:txBody>
        </p:sp>
        <p:sp>
          <p:nvSpPr>
            <p:cNvPr id="6155" name="Rectangle 20"/>
            <p:cNvSpPr>
              <a:spLocks noChangeArrowheads="1"/>
            </p:cNvSpPr>
            <p:nvPr/>
          </p:nvSpPr>
          <p:spPr bwMode="auto">
            <a:xfrm>
              <a:off x="2352" y="3696"/>
              <a:ext cx="1645" cy="357"/>
            </a:xfrm>
            <a:prstGeom prst="rect">
              <a:avLst/>
            </a:prstGeom>
            <a:noFill/>
            <a:ln w="9525">
              <a:noFill/>
              <a:miter lim="800000"/>
              <a:headEnd/>
              <a:tailEnd/>
            </a:ln>
          </p:spPr>
          <p:txBody>
            <a:bodyPr wrap="none" anchor="ctr"/>
            <a:lstStyle/>
            <a:p>
              <a:pPr algn="ctr" eaLnBrk="1" hangingPunct="1"/>
              <a:r>
                <a:rPr lang="en-US" b="1">
                  <a:solidFill>
                    <a:srgbClr val="030305"/>
                  </a:solidFill>
                </a:rPr>
                <a:t>Plant Cells</a:t>
              </a:r>
            </a:p>
          </p:txBody>
        </p:sp>
        <p:sp>
          <p:nvSpPr>
            <p:cNvPr id="6156" name="Text Box 21"/>
            <p:cNvSpPr txBox="1">
              <a:spLocks noChangeArrowheads="1"/>
            </p:cNvSpPr>
            <p:nvPr/>
          </p:nvSpPr>
          <p:spPr bwMode="auto">
            <a:xfrm>
              <a:off x="4512" y="2112"/>
              <a:ext cx="1248" cy="231"/>
            </a:xfrm>
            <a:prstGeom prst="rect">
              <a:avLst/>
            </a:prstGeom>
            <a:solidFill>
              <a:schemeClr val="tx1"/>
            </a:solidFill>
            <a:ln w="22225">
              <a:noFill/>
              <a:miter lim="800000"/>
              <a:headEnd/>
              <a:tailEnd/>
            </a:ln>
          </p:spPr>
          <p:txBody>
            <a:bodyPr>
              <a:spAutoFit/>
            </a:bodyPr>
            <a:lstStyle/>
            <a:p>
              <a:pPr eaLnBrk="1" hangingPunct="1">
                <a:spcBef>
                  <a:spcPct val="50000"/>
                </a:spcBef>
              </a:pPr>
              <a:r>
                <a:rPr lang="en-US" b="1">
                  <a:solidFill>
                    <a:srgbClr val="030305"/>
                  </a:solidFill>
                </a:rPr>
                <a:t>Mitochondrion</a:t>
              </a:r>
            </a:p>
          </p:txBody>
        </p:sp>
      </p:gr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nodePh="1">
                                  <p:stCondLst>
                                    <p:cond delay="0"/>
                                  </p:stCondLst>
                                  <p:endCondLst>
                                    <p:cond evt="begin" delay="0">
                                      <p:tn val="5"/>
                                    </p:cond>
                                  </p:endCondLst>
                                  <p:childTnLst>
                                    <p:set>
                                      <p:cBhvr>
                                        <p:cTn id="6" dur="1" fill="hold">
                                          <p:stCondLst>
                                            <p:cond delay="0"/>
                                          </p:stCondLst>
                                        </p:cTn>
                                        <p:tgtEl>
                                          <p:spTgt spid="5017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179"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0C2A56-F593-4293-AEB0-43B3A5D179FF}"/>
              </a:ext>
            </a:extLst>
          </p:cNvPr>
          <p:cNvSpPr>
            <a:spLocks noGrp="1"/>
          </p:cNvSpPr>
          <p:nvPr>
            <p:ph type="title"/>
          </p:nvPr>
        </p:nvSpPr>
        <p:spPr/>
        <p:txBody>
          <a:bodyPr/>
          <a:lstStyle/>
          <a:p>
            <a:endParaRPr lang="en-US" dirty="0"/>
          </a:p>
        </p:txBody>
      </p:sp>
      <p:pic>
        <p:nvPicPr>
          <p:cNvPr id="6" name="Online Media 5" title="Cellular Respiration and the Mighty Mitochondria">
            <a:hlinkClick r:id="" action="ppaction://media"/>
            <a:extLst>
              <a:ext uri="{FF2B5EF4-FFF2-40B4-BE49-F238E27FC236}">
                <a16:creationId xmlns:a16="http://schemas.microsoft.com/office/drawing/2014/main" id="{57D6AE50-74AC-4958-B050-49C4A1537EB3}"/>
              </a:ext>
            </a:extLst>
          </p:cNvPr>
          <p:cNvPicPr>
            <a:picLocks noGrp="1" noRot="1" noChangeAspect="1"/>
          </p:cNvPicPr>
          <p:nvPr>
            <p:ph idx="1"/>
            <a:videoFile r:link="rId1"/>
          </p:nvPr>
        </p:nvPicPr>
        <p:blipFill>
          <a:blip r:embed="rId3"/>
          <a:stretch>
            <a:fillRect/>
          </a:stretch>
        </p:blipFill>
        <p:spPr>
          <a:xfrm>
            <a:off x="0" y="29308"/>
            <a:ext cx="9294437" cy="5228492"/>
          </a:xfrm>
          <a:prstGeom prst="rect">
            <a:avLst/>
          </a:prstGeom>
        </p:spPr>
      </p:pic>
    </p:spTree>
    <p:extLst>
      <p:ext uri="{BB962C8B-B14F-4D97-AF65-F5344CB8AC3E}">
        <p14:creationId xmlns:p14="http://schemas.microsoft.com/office/powerpoint/2010/main" val="19600550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6"/>
                </p:tgtEl>
              </p:cMediaNode>
            </p:video>
            <p:seq concurrent="1" nextAc="seek">
              <p:cTn id="8" restart="whenNotActive" fill="hold" evtFilter="cancelBubble" nodeType="interactiveSeq">
                <p:stCondLst>
                  <p:cond evt="onClick" delay="0">
                    <p:tgtEl>
                      <p:spTgt spid="6"/>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6"/>
                                        </p:tgtEl>
                                      </p:cBhvr>
                                    </p:cmd>
                                  </p:childTnLst>
                                </p:cTn>
                              </p:par>
                            </p:childTnLst>
                          </p:cTn>
                        </p:par>
                      </p:childTnLst>
                    </p:cTn>
                  </p:par>
                </p:childTnLst>
              </p:cTn>
              <p:nextCondLst>
                <p:cond evt="onClick" delay="0">
                  <p:tgtEl>
                    <p:spTgt spid="6"/>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showMasterPhAnim="0">
  <p:cSld>
    <p:bg>
      <p:bgPr>
        <a:gradFill rotWithShape="0">
          <a:gsLst>
            <a:gs pos="0">
              <a:schemeClr val="accent4">
                <a:lumMod val="25000"/>
              </a:schemeClr>
            </a:gs>
            <a:gs pos="100000">
              <a:srgbClr val="C00000"/>
            </a:gs>
          </a:gsLst>
          <a:lin ang="5400000" scaled="1"/>
        </a:gradFill>
        <a:effectLst/>
      </p:bgPr>
    </p:bg>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p:txBody>
          <a:bodyPr/>
          <a:lstStyle/>
          <a:p>
            <a:pPr eaLnBrk="1" hangingPunct="1">
              <a:defRPr/>
            </a:pPr>
            <a:r>
              <a:rPr lang="en-US" sz="4000" b="1" dirty="0"/>
              <a:t>Cellular Respiration (All living things)</a:t>
            </a:r>
            <a:endParaRPr lang="en-US" sz="4000" dirty="0"/>
          </a:p>
        </p:txBody>
      </p:sp>
      <p:sp>
        <p:nvSpPr>
          <p:cNvPr id="47107" name="Rectangle 3"/>
          <p:cNvSpPr>
            <a:spLocks noGrp="1" noChangeArrowheads="1"/>
          </p:cNvSpPr>
          <p:nvPr>
            <p:ph type="body" idx="1"/>
          </p:nvPr>
        </p:nvSpPr>
        <p:spPr>
          <a:xfrm>
            <a:off x="457200" y="1828800"/>
            <a:ext cx="8229600" cy="4533900"/>
          </a:xfrm>
        </p:spPr>
        <p:txBody>
          <a:bodyPr/>
          <a:lstStyle/>
          <a:p>
            <a:pPr eaLnBrk="1" hangingPunct="1">
              <a:defRPr/>
            </a:pPr>
            <a:r>
              <a:rPr lang="en-US" b="1" u="sng" dirty="0"/>
              <a:t>Cellular Respiration</a:t>
            </a:r>
            <a:r>
              <a:rPr lang="en-US" dirty="0"/>
              <a:t>:  process by which </a:t>
            </a:r>
            <a:r>
              <a:rPr lang="en-US" b="1" dirty="0"/>
              <a:t>food energy (glucose) </a:t>
            </a:r>
            <a:r>
              <a:rPr lang="en-US" dirty="0"/>
              <a:t>is broken down to form </a:t>
            </a:r>
            <a:r>
              <a:rPr lang="en-US" b="1" dirty="0"/>
              <a:t>usable energy (ATP).</a:t>
            </a:r>
          </a:p>
          <a:p>
            <a:pPr eaLnBrk="1" hangingPunct="1">
              <a:defRPr/>
            </a:pPr>
            <a:endParaRPr lang="en-US" dirty="0"/>
          </a:p>
          <a:p>
            <a:pPr eaLnBrk="1" hangingPunct="1">
              <a:defRPr/>
            </a:pPr>
            <a:r>
              <a:rPr lang="en-US" b="1" u="sng" dirty="0"/>
              <a:t>Importance</a:t>
            </a:r>
            <a:r>
              <a:rPr lang="en-US" b="1" dirty="0"/>
              <a:t>:  Converts energy to a  form that is directly usable by our cells (ATP)!</a:t>
            </a: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710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7107">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107" grpId="0" build="p"/>
    </p:bldLst>
  </p:timing>
</p:sld>
</file>

<file path=ppt/slides/slide25.xml><?xml version="1.0" encoding="utf-8"?>
<p:sld xmlns:a="http://schemas.openxmlformats.org/drawingml/2006/main" xmlns:r="http://schemas.openxmlformats.org/officeDocument/2006/relationships" xmlns:p="http://schemas.openxmlformats.org/presentationml/2006/main" showMasterPhAnim="0">
  <p:cSld>
    <p:bg>
      <p:bgPr>
        <a:gradFill rotWithShape="0">
          <a:gsLst>
            <a:gs pos="0">
              <a:schemeClr val="accent4">
                <a:lumMod val="25000"/>
              </a:schemeClr>
            </a:gs>
            <a:gs pos="100000">
              <a:srgbClr val="C00000"/>
            </a:gs>
          </a:gsLst>
          <a:lin ang="5400000" scaled="1"/>
        </a:gradFill>
        <a:effectLst/>
      </p:bgPr>
    </p:bg>
    <p:spTree>
      <p:nvGrpSpPr>
        <p:cNvPr id="1" name=""/>
        <p:cNvGrpSpPr/>
        <p:nvPr/>
      </p:nvGrpSpPr>
      <p:grpSpPr>
        <a:xfrm>
          <a:off x="0" y="0"/>
          <a:ext cx="0" cy="0"/>
          <a:chOff x="0" y="0"/>
          <a:chExt cx="0" cy="0"/>
        </a:xfrm>
      </p:grpSpPr>
      <p:sp>
        <p:nvSpPr>
          <p:cNvPr id="49154" name="Rectangle 2"/>
          <p:cNvSpPr>
            <a:spLocks noGrp="1" noChangeArrowheads="1"/>
          </p:cNvSpPr>
          <p:nvPr>
            <p:ph type="title"/>
          </p:nvPr>
        </p:nvSpPr>
        <p:spPr/>
        <p:txBody>
          <a:bodyPr/>
          <a:lstStyle/>
          <a:p>
            <a:pPr eaLnBrk="1" hangingPunct="1">
              <a:defRPr/>
            </a:pPr>
            <a:r>
              <a:rPr lang="en-US" sz="4000" dirty="0"/>
              <a:t>Cellular Respiration Reactants &amp; Products</a:t>
            </a:r>
          </a:p>
        </p:txBody>
      </p:sp>
      <p:sp>
        <p:nvSpPr>
          <p:cNvPr id="49155" name="Rectangle 3"/>
          <p:cNvSpPr>
            <a:spLocks noGrp="1" noChangeArrowheads="1"/>
          </p:cNvSpPr>
          <p:nvPr>
            <p:ph type="body" idx="1"/>
          </p:nvPr>
        </p:nvSpPr>
        <p:spPr>
          <a:xfrm>
            <a:off x="457200" y="1524000"/>
            <a:ext cx="8229600" cy="5105400"/>
          </a:xfrm>
        </p:spPr>
        <p:txBody>
          <a:bodyPr/>
          <a:lstStyle/>
          <a:p>
            <a:pPr eaLnBrk="1" hangingPunct="1">
              <a:lnSpc>
                <a:spcPct val="90000"/>
              </a:lnSpc>
              <a:buFont typeface="Wingdings" pitchFamily="2" charset="2"/>
              <a:buNone/>
              <a:defRPr/>
            </a:pPr>
            <a:r>
              <a:rPr lang="en-US" b="1" u="sng" dirty="0"/>
              <a:t>Reactants</a:t>
            </a:r>
            <a:r>
              <a:rPr lang="en-US" dirty="0"/>
              <a:t>:	</a:t>
            </a:r>
          </a:p>
          <a:p>
            <a:pPr eaLnBrk="1" hangingPunct="1">
              <a:lnSpc>
                <a:spcPct val="90000"/>
              </a:lnSpc>
              <a:defRPr/>
            </a:pPr>
            <a:r>
              <a:rPr lang="en-US" dirty="0"/>
              <a:t>glucose – C</a:t>
            </a:r>
            <a:r>
              <a:rPr lang="en-US" baseline="-25000" dirty="0"/>
              <a:t>6</a:t>
            </a:r>
            <a:r>
              <a:rPr lang="en-US" dirty="0"/>
              <a:t>H</a:t>
            </a:r>
            <a:r>
              <a:rPr lang="en-US" baseline="-25000" dirty="0"/>
              <a:t>12</a:t>
            </a:r>
            <a:r>
              <a:rPr lang="en-US" dirty="0"/>
              <a:t>O</a:t>
            </a:r>
            <a:r>
              <a:rPr lang="en-US" baseline="-25000" dirty="0"/>
              <a:t>6</a:t>
            </a:r>
          </a:p>
          <a:p>
            <a:pPr eaLnBrk="1" hangingPunct="1">
              <a:lnSpc>
                <a:spcPct val="90000"/>
              </a:lnSpc>
              <a:defRPr/>
            </a:pPr>
            <a:r>
              <a:rPr lang="en-US" dirty="0"/>
              <a:t>oxygen – 6O</a:t>
            </a:r>
            <a:r>
              <a:rPr lang="en-US" baseline="-25000" dirty="0"/>
              <a:t>2</a:t>
            </a:r>
          </a:p>
          <a:p>
            <a:pPr eaLnBrk="1" hangingPunct="1">
              <a:lnSpc>
                <a:spcPct val="90000"/>
              </a:lnSpc>
              <a:buFont typeface="Wingdings" pitchFamily="2" charset="2"/>
              <a:buNone/>
              <a:defRPr/>
            </a:pPr>
            <a:endParaRPr lang="en-US" b="1" u="sng" dirty="0"/>
          </a:p>
          <a:p>
            <a:pPr eaLnBrk="1" hangingPunct="1">
              <a:lnSpc>
                <a:spcPct val="90000"/>
              </a:lnSpc>
              <a:buFont typeface="Wingdings" pitchFamily="2" charset="2"/>
              <a:buNone/>
              <a:defRPr/>
            </a:pPr>
            <a:r>
              <a:rPr lang="en-US" b="1" u="sng" dirty="0"/>
              <a:t>Products</a:t>
            </a:r>
            <a:r>
              <a:rPr lang="en-US" dirty="0"/>
              <a:t>:	</a:t>
            </a:r>
          </a:p>
          <a:p>
            <a:pPr eaLnBrk="1" hangingPunct="1">
              <a:lnSpc>
                <a:spcPct val="90000"/>
              </a:lnSpc>
              <a:defRPr/>
            </a:pPr>
            <a:r>
              <a:rPr lang="en-US" dirty="0"/>
              <a:t>carbon dioxide – 6CO</a:t>
            </a:r>
            <a:r>
              <a:rPr lang="en-US" baseline="-25000" dirty="0"/>
              <a:t>2</a:t>
            </a:r>
          </a:p>
          <a:p>
            <a:pPr eaLnBrk="1" hangingPunct="1">
              <a:lnSpc>
                <a:spcPct val="90000"/>
              </a:lnSpc>
              <a:defRPr/>
            </a:pPr>
            <a:r>
              <a:rPr lang="en-US" dirty="0"/>
              <a:t>water – 6H</a:t>
            </a:r>
            <a:r>
              <a:rPr lang="en-US" baseline="-25000" dirty="0"/>
              <a:t>2</a:t>
            </a:r>
            <a:r>
              <a:rPr lang="en-US" dirty="0"/>
              <a:t>O</a:t>
            </a:r>
          </a:p>
          <a:p>
            <a:pPr eaLnBrk="1" hangingPunct="1">
              <a:lnSpc>
                <a:spcPct val="90000"/>
              </a:lnSpc>
              <a:defRPr/>
            </a:pPr>
            <a:r>
              <a:rPr lang="en-US" dirty="0"/>
              <a:t>ATP (usable chemical energy)</a:t>
            </a:r>
          </a:p>
          <a:p>
            <a:pPr eaLnBrk="1" hangingPunct="1">
              <a:lnSpc>
                <a:spcPct val="90000"/>
              </a:lnSpc>
              <a:defRPr/>
            </a:pPr>
            <a:r>
              <a:rPr lang="en-US" dirty="0"/>
              <a:t>heat energy</a:t>
            </a:r>
          </a:p>
        </p:txBody>
      </p:sp>
      <p:pic>
        <p:nvPicPr>
          <p:cNvPr id="49156" name="Picture 4" descr="MCj03000490000[1]"/>
          <p:cNvPicPr>
            <a:picLocks noChangeAspect="1" noChangeArrowheads="1"/>
          </p:cNvPicPr>
          <p:nvPr/>
        </p:nvPicPr>
        <p:blipFill>
          <a:blip r:embed="rId4" cstate="print"/>
          <a:srcRect/>
          <a:stretch>
            <a:fillRect/>
          </a:stretch>
        </p:blipFill>
        <p:spPr bwMode="auto">
          <a:xfrm>
            <a:off x="4572000" y="1695450"/>
            <a:ext cx="990600" cy="808038"/>
          </a:xfrm>
          <a:prstGeom prst="rect">
            <a:avLst/>
          </a:prstGeom>
          <a:noFill/>
          <a:ln w="9525">
            <a:noFill/>
            <a:miter lim="800000"/>
            <a:headEnd/>
            <a:tailEnd/>
          </a:ln>
        </p:spPr>
      </p:pic>
      <p:pic>
        <p:nvPicPr>
          <p:cNvPr id="49157" name="Picture 5" descr="j0172540"/>
          <p:cNvPicPr>
            <a:picLocks noChangeAspect="1" noChangeArrowheads="1" noCrop="1"/>
          </p:cNvPicPr>
          <p:nvPr/>
        </p:nvPicPr>
        <p:blipFill>
          <a:blip r:embed="rId5" cstate="print"/>
          <a:srcRect/>
          <a:stretch>
            <a:fillRect/>
          </a:stretch>
        </p:blipFill>
        <p:spPr bwMode="auto">
          <a:xfrm>
            <a:off x="6781800" y="3810000"/>
            <a:ext cx="1362075" cy="857250"/>
          </a:xfrm>
          <a:prstGeom prst="rect">
            <a:avLst/>
          </a:prstGeom>
          <a:noFill/>
          <a:ln w="9525">
            <a:noFill/>
            <a:miter lim="800000"/>
            <a:headEnd/>
            <a:tailEnd/>
          </a:ln>
        </p:spPr>
      </p:pic>
      <p:grpSp>
        <p:nvGrpSpPr>
          <p:cNvPr id="2" name="Group 6"/>
          <p:cNvGrpSpPr>
            <a:grpSpLocks/>
          </p:cNvGrpSpPr>
          <p:nvPr/>
        </p:nvGrpSpPr>
        <p:grpSpPr bwMode="auto">
          <a:xfrm>
            <a:off x="5181600" y="3733800"/>
            <a:ext cx="914400" cy="647700"/>
            <a:chOff x="3550" y="1357"/>
            <a:chExt cx="897" cy="600"/>
          </a:xfrm>
        </p:grpSpPr>
        <p:pic>
          <p:nvPicPr>
            <p:cNvPr id="5131" name="Picture 7"/>
            <p:cNvPicPr>
              <a:picLocks noChangeAspect="1" noChangeArrowheads="1"/>
            </p:cNvPicPr>
            <p:nvPr/>
          </p:nvPicPr>
          <p:blipFill>
            <a:blip r:embed="rId6" cstate="print"/>
            <a:srcRect l="14844" t="52083" r="77344" b="32344"/>
            <a:stretch>
              <a:fillRect/>
            </a:stretch>
          </p:blipFill>
          <p:spPr bwMode="auto">
            <a:xfrm rot="4259923">
              <a:off x="3699" y="1208"/>
              <a:ext cx="600" cy="897"/>
            </a:xfrm>
            <a:prstGeom prst="rect">
              <a:avLst/>
            </a:prstGeom>
            <a:noFill/>
            <a:ln w="9525">
              <a:noFill/>
              <a:miter lim="800000"/>
              <a:headEnd/>
              <a:tailEnd/>
            </a:ln>
          </p:spPr>
        </p:pic>
        <p:pic>
          <p:nvPicPr>
            <p:cNvPr id="5132" name="Picture 8"/>
            <p:cNvPicPr>
              <a:picLocks noChangeAspect="1" noChangeArrowheads="1"/>
            </p:cNvPicPr>
            <p:nvPr/>
          </p:nvPicPr>
          <p:blipFill>
            <a:blip r:embed="rId6" cstate="print"/>
            <a:srcRect l="14844" t="54166" r="80469" b="40625"/>
            <a:stretch>
              <a:fillRect/>
            </a:stretch>
          </p:blipFill>
          <p:spPr bwMode="auto">
            <a:xfrm>
              <a:off x="3936" y="1632"/>
              <a:ext cx="288" cy="240"/>
            </a:xfrm>
            <a:prstGeom prst="rect">
              <a:avLst/>
            </a:prstGeom>
            <a:noFill/>
            <a:ln w="9525">
              <a:noFill/>
              <a:miter lim="800000"/>
              <a:headEnd/>
              <a:tailEnd/>
            </a:ln>
          </p:spPr>
        </p:pic>
      </p:grpSp>
      <p:pic>
        <p:nvPicPr>
          <p:cNvPr id="49161" name="Picture 9"/>
          <p:cNvPicPr>
            <a:picLocks noChangeAspect="1" noChangeArrowheads="1"/>
          </p:cNvPicPr>
          <p:nvPr/>
        </p:nvPicPr>
        <p:blipFill>
          <a:blip r:embed="rId7" cstate="print"/>
          <a:srcRect l="53426" t="57292" r="44411" b="39343"/>
          <a:stretch>
            <a:fillRect/>
          </a:stretch>
        </p:blipFill>
        <p:spPr bwMode="auto">
          <a:xfrm>
            <a:off x="6705600" y="1981200"/>
            <a:ext cx="457200" cy="533400"/>
          </a:xfrm>
          <a:prstGeom prst="rect">
            <a:avLst/>
          </a:prstGeom>
          <a:noFill/>
          <a:ln w="9525">
            <a:noFill/>
            <a:miter lim="800000"/>
            <a:headEnd/>
            <a:tailEnd/>
          </a:ln>
        </p:spPr>
      </p:pic>
      <p:pic>
        <p:nvPicPr>
          <p:cNvPr id="49162" name="Picture 10"/>
          <p:cNvPicPr>
            <a:picLocks noChangeAspect="1" noChangeArrowheads="1"/>
          </p:cNvPicPr>
          <p:nvPr/>
        </p:nvPicPr>
        <p:blipFill>
          <a:blip r:embed="rId7" cstate="print"/>
          <a:srcRect l="53426" t="57292" r="44411" b="39343"/>
          <a:stretch>
            <a:fillRect/>
          </a:stretch>
        </p:blipFill>
        <p:spPr bwMode="auto">
          <a:xfrm>
            <a:off x="7239000" y="1676400"/>
            <a:ext cx="457200" cy="533400"/>
          </a:xfrm>
          <a:prstGeom prst="rect">
            <a:avLst/>
          </a:prstGeom>
          <a:noFill/>
          <a:ln w="9525">
            <a:noFill/>
            <a:miter lim="800000"/>
            <a:headEnd/>
            <a:tailEnd/>
          </a:ln>
        </p:spPr>
      </p:pic>
      <p:pic>
        <p:nvPicPr>
          <p:cNvPr id="49164" name="Picture 12" descr="C7_atp_1"/>
          <p:cNvPicPr>
            <a:picLocks noChangeAspect="1" noChangeArrowheads="1"/>
          </p:cNvPicPr>
          <p:nvPr/>
        </p:nvPicPr>
        <p:blipFill>
          <a:blip r:embed="rId8" cstate="print"/>
          <a:srcRect b="48000"/>
          <a:stretch>
            <a:fillRect/>
          </a:stretch>
        </p:blipFill>
        <p:spPr bwMode="auto">
          <a:xfrm>
            <a:off x="6629400" y="4953000"/>
            <a:ext cx="1524000" cy="792163"/>
          </a:xfrm>
          <a:prstGeom prst="rect">
            <a:avLst/>
          </a:prstGeom>
          <a:noFill/>
          <a:ln w="9525">
            <a:noFill/>
            <a:miter lim="800000"/>
            <a:headEnd/>
            <a:tailEnd/>
          </a:ln>
        </p:spPr>
      </p:pic>
      <p:pic>
        <p:nvPicPr>
          <p:cNvPr id="49166" name="Picture 14" descr="j0236228"/>
          <p:cNvPicPr>
            <a:picLocks noChangeAspect="1" noChangeArrowheads="1" noCrop="1"/>
          </p:cNvPicPr>
          <p:nvPr/>
        </p:nvPicPr>
        <p:blipFill>
          <a:blip r:embed="rId9" cstate="print"/>
          <a:srcRect/>
          <a:stretch>
            <a:fillRect/>
          </a:stretch>
        </p:blipFill>
        <p:spPr bwMode="auto">
          <a:xfrm>
            <a:off x="6858000" y="5943600"/>
            <a:ext cx="1162050" cy="601663"/>
          </a:xfrm>
          <a:prstGeom prst="rect">
            <a:avLst/>
          </a:prstGeom>
          <a:noFill/>
          <a:ln w="9525">
            <a:noFill/>
            <a:miter lim="800000"/>
            <a:headEnd/>
            <a:tailEnd/>
          </a:ln>
        </p:spPr>
      </p:pic>
    </p:spTree>
  </p:cSld>
  <p:clrMapOvr>
    <a:masterClrMapping/>
  </p:clrMapOvr>
  <p:transition>
    <p:random/>
    <p:sndAc>
      <p:stSnd>
        <p:snd r:embed="rId2" name="arrow.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9155">
                                            <p:txEl>
                                              <p:pRg st="0" end="0"/>
                                            </p:txEl>
                                          </p:spTgt>
                                        </p:tgtEl>
                                        <p:attrNameLst>
                                          <p:attrName>style.visibility</p:attrName>
                                        </p:attrNameLst>
                                      </p:cBhvr>
                                      <p:to>
                                        <p:strVal val="visible"/>
                                      </p:to>
                                    </p:set>
                                  </p:childTnLst>
                                  <p:subTnLst>
                                    <p:audio>
                                      <p:cMediaNode>
                                        <p:cTn display="0" masterRel="sameClick">
                                          <p:stCondLst>
                                            <p:cond evt="begin" delay="0">
                                              <p:tn val="5"/>
                                            </p:cond>
                                          </p:stCondLst>
                                          <p:endCondLst>
                                            <p:cond evt="onStopAudio" delay="0">
                                              <p:tgtEl>
                                                <p:sldTgt/>
                                              </p:tgtEl>
                                            </p:cond>
                                          </p:endCondLst>
                                        </p:cTn>
                                        <p:tgtEl>
                                          <p:sndTgt r:embed="rId3" name="laser.wav"/>
                                        </p:tgtEl>
                                      </p:cMediaNode>
                                    </p:audio>
                                  </p:sub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9155">
                                            <p:txEl>
                                              <p:pRg st="1" end="1"/>
                                            </p:txEl>
                                          </p:spTgt>
                                        </p:tgtEl>
                                        <p:attrNameLst>
                                          <p:attrName>style.visibility</p:attrName>
                                        </p:attrNameLst>
                                      </p:cBhvr>
                                      <p:to>
                                        <p:strVal val="visible"/>
                                      </p:to>
                                    </p:set>
                                  </p:childTnLst>
                                  <p:subTnLst>
                                    <p:audio>
                                      <p:cMediaNode>
                                        <p:cTn display="0" masterRel="sameClick">
                                          <p:stCondLst>
                                            <p:cond evt="begin" delay="0">
                                              <p:tn val="9"/>
                                            </p:cond>
                                          </p:stCondLst>
                                          <p:endCondLst>
                                            <p:cond evt="onStopAudio" delay="0">
                                              <p:tgtEl>
                                                <p:sldTgt/>
                                              </p:tgtEl>
                                            </p:cond>
                                          </p:endCondLst>
                                        </p:cTn>
                                        <p:tgtEl>
                                          <p:sndTgt r:embed="rId3" name="laser.wav"/>
                                        </p:tgtEl>
                                      </p:cMediaNode>
                                    </p:audio>
                                  </p:subTnLst>
                                </p:cTn>
                              </p:par>
                              <p:par>
                                <p:cTn id="11" presetID="48" presetClass="entr" presetSubtype="0" accel="50000" fill="hold" nodeType="withEffect">
                                  <p:stCondLst>
                                    <p:cond delay="0"/>
                                  </p:stCondLst>
                                  <p:childTnLst>
                                    <p:set>
                                      <p:cBhvr>
                                        <p:cTn id="12" dur="1" fill="hold">
                                          <p:stCondLst>
                                            <p:cond delay="0"/>
                                          </p:stCondLst>
                                        </p:cTn>
                                        <p:tgtEl>
                                          <p:spTgt spid="49156"/>
                                        </p:tgtEl>
                                        <p:attrNameLst>
                                          <p:attrName>style.visibility</p:attrName>
                                        </p:attrNameLst>
                                      </p:cBhvr>
                                      <p:to>
                                        <p:strVal val="visible"/>
                                      </p:to>
                                    </p:set>
                                    <p:anim calcmode="lin" valueType="num">
                                      <p:cBhvr>
                                        <p:cTn id="13" dur="1000" fill="hold"/>
                                        <p:tgtEl>
                                          <p:spTgt spid="49156"/>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14" dur="1000" fill="hold"/>
                                        <p:tgtEl>
                                          <p:spTgt spid="49156"/>
                                        </p:tgtEl>
                                        <p:attrNameLst>
                                          <p:attrName>ppt_x</p:attrName>
                                        </p:attrNameLst>
                                      </p:cBhvr>
                                      <p:tavLst>
                                        <p:tav tm="0">
                                          <p:val>
                                            <p:fltVal val="-1"/>
                                          </p:val>
                                        </p:tav>
                                        <p:tav tm="50000">
                                          <p:val>
                                            <p:fltVal val="0.95"/>
                                          </p:val>
                                        </p:tav>
                                        <p:tav tm="100000">
                                          <p:val>
                                            <p:strVal val="#ppt_x"/>
                                          </p:val>
                                        </p:tav>
                                      </p:tavLst>
                                    </p:anim>
                                    <p:anim calcmode="lin" valueType="num">
                                      <p:cBhvr>
                                        <p:cTn id="15" dur="1000" fill="hold"/>
                                        <p:tgtEl>
                                          <p:spTgt spid="49156"/>
                                        </p:tgtEl>
                                        <p:attrNameLst>
                                          <p:attrName>ppt_y</p:attrName>
                                        </p:attrNameLst>
                                      </p:cBhvr>
                                      <p:tavLst>
                                        <p:tav tm="0">
                                          <p:val>
                                            <p:strVal val="#ppt_y"/>
                                          </p:val>
                                        </p:tav>
                                        <p:tav tm="100000">
                                          <p:val>
                                            <p:strVal val="#ppt_y"/>
                                          </p:val>
                                        </p:tav>
                                      </p:tavLst>
                                    </p:anim>
                                    <p:animEffect transition="in" filter="fade">
                                      <p:cBhvr>
                                        <p:cTn id="16" dur="1000"/>
                                        <p:tgtEl>
                                          <p:spTgt spid="49156"/>
                                        </p:tgtEl>
                                      </p:cBhvr>
                                    </p:animEffect>
                                  </p:childTnLst>
                                  <p:subTnLst>
                                    <p:audio>
                                      <p:cMediaNode>
                                        <p:cTn display="0" masterRel="sameClick">
                                          <p:stCondLst>
                                            <p:cond evt="begin" delay="0">
                                              <p:tn val="11"/>
                                            </p:cond>
                                          </p:stCondLst>
                                          <p:endCondLst>
                                            <p:cond evt="onStopAudio" delay="0">
                                              <p:tgtEl>
                                                <p:sldTgt/>
                                              </p:tgtEl>
                                            </p:cond>
                                          </p:endCondLst>
                                        </p:cTn>
                                        <p:tgtEl>
                                          <p:sndTgt r:embed="rId3" name="laser.wav"/>
                                        </p:tgtEl>
                                      </p:cMediaNode>
                                    </p:audio>
                                  </p:sub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49155">
                                            <p:txEl>
                                              <p:pRg st="2" end="2"/>
                                            </p:txEl>
                                          </p:spTgt>
                                        </p:tgtEl>
                                        <p:attrNameLst>
                                          <p:attrName>style.visibility</p:attrName>
                                        </p:attrNameLst>
                                      </p:cBhvr>
                                      <p:to>
                                        <p:strVal val="visible"/>
                                      </p:to>
                                    </p:set>
                                  </p:childTnLst>
                                  <p:subTnLst>
                                    <p:audio>
                                      <p:cMediaNode>
                                        <p:cTn display="0" masterRel="sameClick">
                                          <p:stCondLst>
                                            <p:cond evt="begin" delay="0">
                                              <p:tn val="19"/>
                                            </p:cond>
                                          </p:stCondLst>
                                          <p:endCondLst>
                                            <p:cond evt="onStopAudio" delay="0">
                                              <p:tgtEl>
                                                <p:sldTgt/>
                                              </p:tgtEl>
                                            </p:cond>
                                          </p:endCondLst>
                                        </p:cTn>
                                        <p:tgtEl>
                                          <p:sndTgt r:embed="rId3" name="laser.wav"/>
                                        </p:tgtEl>
                                      </p:cMediaNode>
                                    </p:audio>
                                  </p:subTnLst>
                                </p:cTn>
                              </p:par>
                              <p:par>
                                <p:cTn id="21" presetID="25" presetClass="entr" presetSubtype="0" fill="hold" nodeType="withEffect">
                                  <p:stCondLst>
                                    <p:cond delay="0"/>
                                  </p:stCondLst>
                                  <p:childTnLst>
                                    <p:set>
                                      <p:cBhvr>
                                        <p:cTn id="22" dur="1" fill="hold">
                                          <p:stCondLst>
                                            <p:cond delay="0"/>
                                          </p:stCondLst>
                                        </p:cTn>
                                        <p:tgtEl>
                                          <p:spTgt spid="49161"/>
                                        </p:tgtEl>
                                        <p:attrNameLst>
                                          <p:attrName>style.visibility</p:attrName>
                                        </p:attrNameLst>
                                      </p:cBhvr>
                                      <p:to>
                                        <p:strVal val="visible"/>
                                      </p:to>
                                    </p:set>
                                    <p:anim calcmode="lin" valueType="num">
                                      <p:cBhvr>
                                        <p:cTn id="23" dur="500" decel="50000" fill="hold">
                                          <p:stCondLst>
                                            <p:cond delay="0"/>
                                          </p:stCondLst>
                                        </p:cTn>
                                        <p:tgtEl>
                                          <p:spTgt spid="49161"/>
                                        </p:tgtEl>
                                        <p:attrNameLst>
                                          <p:attrName>style.rotation</p:attrName>
                                        </p:attrNameLst>
                                      </p:cBhvr>
                                      <p:tavLst>
                                        <p:tav tm="0">
                                          <p:val>
                                            <p:fltVal val="-90"/>
                                          </p:val>
                                        </p:tav>
                                        <p:tav tm="100000">
                                          <p:val>
                                            <p:fltVal val="0"/>
                                          </p:val>
                                        </p:tav>
                                      </p:tavLst>
                                    </p:anim>
                                    <p:anim calcmode="lin" valueType="num">
                                      <p:cBhvr>
                                        <p:cTn id="24" dur="500" decel="50000" fill="hold">
                                          <p:stCondLst>
                                            <p:cond delay="0"/>
                                          </p:stCondLst>
                                        </p:cTn>
                                        <p:tgtEl>
                                          <p:spTgt spid="49161"/>
                                        </p:tgtEl>
                                        <p:attrNameLst>
                                          <p:attrName>ppt_w</p:attrName>
                                        </p:attrNameLst>
                                      </p:cBhvr>
                                      <p:tavLst>
                                        <p:tav tm="0">
                                          <p:val>
                                            <p:strVal val="#ppt_w"/>
                                          </p:val>
                                        </p:tav>
                                        <p:tav tm="100000">
                                          <p:val>
                                            <p:strVal val="#ppt_w*.05"/>
                                          </p:val>
                                        </p:tav>
                                      </p:tavLst>
                                    </p:anim>
                                    <p:anim calcmode="lin" valueType="num">
                                      <p:cBhvr>
                                        <p:cTn id="25" dur="500" accel="50000" fill="hold">
                                          <p:stCondLst>
                                            <p:cond delay="500"/>
                                          </p:stCondLst>
                                        </p:cTn>
                                        <p:tgtEl>
                                          <p:spTgt spid="49161"/>
                                        </p:tgtEl>
                                        <p:attrNameLst>
                                          <p:attrName>ppt_w</p:attrName>
                                        </p:attrNameLst>
                                      </p:cBhvr>
                                      <p:tavLst>
                                        <p:tav tm="0">
                                          <p:val>
                                            <p:strVal val="#ppt_w*.05"/>
                                          </p:val>
                                        </p:tav>
                                        <p:tav tm="100000">
                                          <p:val>
                                            <p:strVal val="#ppt_w"/>
                                          </p:val>
                                        </p:tav>
                                      </p:tavLst>
                                    </p:anim>
                                    <p:anim calcmode="lin" valueType="num">
                                      <p:cBhvr>
                                        <p:cTn id="26" dur="1000" fill="hold"/>
                                        <p:tgtEl>
                                          <p:spTgt spid="49161"/>
                                        </p:tgtEl>
                                        <p:attrNameLst>
                                          <p:attrName>ppt_h</p:attrName>
                                        </p:attrNameLst>
                                      </p:cBhvr>
                                      <p:tavLst>
                                        <p:tav tm="0">
                                          <p:val>
                                            <p:strVal val="#ppt_h"/>
                                          </p:val>
                                        </p:tav>
                                        <p:tav tm="100000">
                                          <p:val>
                                            <p:strVal val="#ppt_h"/>
                                          </p:val>
                                        </p:tav>
                                      </p:tavLst>
                                    </p:anim>
                                    <p:anim calcmode="lin" valueType="num">
                                      <p:cBhvr>
                                        <p:cTn id="27" dur="500" decel="50000" fill="hold">
                                          <p:stCondLst>
                                            <p:cond delay="0"/>
                                          </p:stCondLst>
                                        </p:cTn>
                                        <p:tgtEl>
                                          <p:spTgt spid="49161"/>
                                        </p:tgtEl>
                                        <p:attrNameLst>
                                          <p:attrName>ppt_x</p:attrName>
                                        </p:attrNameLst>
                                      </p:cBhvr>
                                      <p:tavLst>
                                        <p:tav tm="0">
                                          <p:val>
                                            <p:strVal val="#ppt_x+.4"/>
                                          </p:val>
                                        </p:tav>
                                        <p:tav tm="100000">
                                          <p:val>
                                            <p:strVal val="#ppt_x"/>
                                          </p:val>
                                        </p:tav>
                                      </p:tavLst>
                                    </p:anim>
                                    <p:anim calcmode="lin" valueType="num">
                                      <p:cBhvr>
                                        <p:cTn id="28" dur="500" decel="50000" fill="hold">
                                          <p:stCondLst>
                                            <p:cond delay="0"/>
                                          </p:stCondLst>
                                        </p:cTn>
                                        <p:tgtEl>
                                          <p:spTgt spid="49161"/>
                                        </p:tgtEl>
                                        <p:attrNameLst>
                                          <p:attrName>ppt_y</p:attrName>
                                        </p:attrNameLst>
                                      </p:cBhvr>
                                      <p:tavLst>
                                        <p:tav tm="0">
                                          <p:val>
                                            <p:strVal val="#ppt_y-.2"/>
                                          </p:val>
                                        </p:tav>
                                        <p:tav tm="100000">
                                          <p:val>
                                            <p:strVal val="#ppt_y+.1"/>
                                          </p:val>
                                        </p:tav>
                                      </p:tavLst>
                                    </p:anim>
                                    <p:anim calcmode="lin" valueType="num">
                                      <p:cBhvr>
                                        <p:cTn id="29" dur="500" accel="50000" fill="hold">
                                          <p:stCondLst>
                                            <p:cond delay="500"/>
                                          </p:stCondLst>
                                        </p:cTn>
                                        <p:tgtEl>
                                          <p:spTgt spid="49161"/>
                                        </p:tgtEl>
                                        <p:attrNameLst>
                                          <p:attrName>ppt_y</p:attrName>
                                        </p:attrNameLst>
                                      </p:cBhvr>
                                      <p:tavLst>
                                        <p:tav tm="0">
                                          <p:val>
                                            <p:strVal val="#ppt_y+.1"/>
                                          </p:val>
                                        </p:tav>
                                        <p:tav tm="100000">
                                          <p:val>
                                            <p:strVal val="#ppt_y"/>
                                          </p:val>
                                        </p:tav>
                                      </p:tavLst>
                                    </p:anim>
                                    <p:animEffect transition="in" filter="fade">
                                      <p:cBhvr>
                                        <p:cTn id="30" dur="1000" decel="50000">
                                          <p:stCondLst>
                                            <p:cond delay="0"/>
                                          </p:stCondLst>
                                        </p:cTn>
                                        <p:tgtEl>
                                          <p:spTgt spid="49161"/>
                                        </p:tgtEl>
                                      </p:cBhvr>
                                    </p:animEffect>
                                  </p:childTnLst>
                                  <p:subTnLst>
                                    <p:audio>
                                      <p:cMediaNode>
                                        <p:cTn display="0" masterRel="sameClick">
                                          <p:stCondLst>
                                            <p:cond evt="begin" delay="0">
                                              <p:tn val="21"/>
                                            </p:cond>
                                          </p:stCondLst>
                                          <p:endCondLst>
                                            <p:cond evt="onStopAudio" delay="0">
                                              <p:tgtEl>
                                                <p:sldTgt/>
                                              </p:tgtEl>
                                            </p:cond>
                                          </p:endCondLst>
                                        </p:cTn>
                                        <p:tgtEl>
                                          <p:sndTgt r:embed="rId3" name="laser.wav"/>
                                        </p:tgtEl>
                                      </p:cMediaNode>
                                    </p:audio>
                                  </p:subTnLst>
                                </p:cTn>
                              </p:par>
                              <p:par>
                                <p:cTn id="31" presetID="25" presetClass="entr" presetSubtype="0" fill="hold" nodeType="withEffect">
                                  <p:stCondLst>
                                    <p:cond delay="0"/>
                                  </p:stCondLst>
                                  <p:childTnLst>
                                    <p:set>
                                      <p:cBhvr>
                                        <p:cTn id="32" dur="1" fill="hold">
                                          <p:stCondLst>
                                            <p:cond delay="0"/>
                                          </p:stCondLst>
                                        </p:cTn>
                                        <p:tgtEl>
                                          <p:spTgt spid="49162"/>
                                        </p:tgtEl>
                                        <p:attrNameLst>
                                          <p:attrName>style.visibility</p:attrName>
                                        </p:attrNameLst>
                                      </p:cBhvr>
                                      <p:to>
                                        <p:strVal val="visible"/>
                                      </p:to>
                                    </p:set>
                                    <p:anim calcmode="lin" valueType="num">
                                      <p:cBhvr>
                                        <p:cTn id="33" dur="500" decel="50000" fill="hold">
                                          <p:stCondLst>
                                            <p:cond delay="0"/>
                                          </p:stCondLst>
                                        </p:cTn>
                                        <p:tgtEl>
                                          <p:spTgt spid="49162"/>
                                        </p:tgtEl>
                                        <p:attrNameLst>
                                          <p:attrName>style.rotation</p:attrName>
                                        </p:attrNameLst>
                                      </p:cBhvr>
                                      <p:tavLst>
                                        <p:tav tm="0">
                                          <p:val>
                                            <p:fltVal val="-90"/>
                                          </p:val>
                                        </p:tav>
                                        <p:tav tm="100000">
                                          <p:val>
                                            <p:fltVal val="0"/>
                                          </p:val>
                                        </p:tav>
                                      </p:tavLst>
                                    </p:anim>
                                    <p:anim calcmode="lin" valueType="num">
                                      <p:cBhvr>
                                        <p:cTn id="34" dur="500" decel="50000" fill="hold">
                                          <p:stCondLst>
                                            <p:cond delay="0"/>
                                          </p:stCondLst>
                                        </p:cTn>
                                        <p:tgtEl>
                                          <p:spTgt spid="49162"/>
                                        </p:tgtEl>
                                        <p:attrNameLst>
                                          <p:attrName>ppt_w</p:attrName>
                                        </p:attrNameLst>
                                      </p:cBhvr>
                                      <p:tavLst>
                                        <p:tav tm="0">
                                          <p:val>
                                            <p:strVal val="#ppt_w"/>
                                          </p:val>
                                        </p:tav>
                                        <p:tav tm="100000">
                                          <p:val>
                                            <p:strVal val="#ppt_w*.05"/>
                                          </p:val>
                                        </p:tav>
                                      </p:tavLst>
                                    </p:anim>
                                    <p:anim calcmode="lin" valueType="num">
                                      <p:cBhvr>
                                        <p:cTn id="35" dur="500" accel="50000" fill="hold">
                                          <p:stCondLst>
                                            <p:cond delay="500"/>
                                          </p:stCondLst>
                                        </p:cTn>
                                        <p:tgtEl>
                                          <p:spTgt spid="49162"/>
                                        </p:tgtEl>
                                        <p:attrNameLst>
                                          <p:attrName>ppt_w</p:attrName>
                                        </p:attrNameLst>
                                      </p:cBhvr>
                                      <p:tavLst>
                                        <p:tav tm="0">
                                          <p:val>
                                            <p:strVal val="#ppt_w*.05"/>
                                          </p:val>
                                        </p:tav>
                                        <p:tav tm="100000">
                                          <p:val>
                                            <p:strVal val="#ppt_w"/>
                                          </p:val>
                                        </p:tav>
                                      </p:tavLst>
                                    </p:anim>
                                    <p:anim calcmode="lin" valueType="num">
                                      <p:cBhvr>
                                        <p:cTn id="36" dur="1000" fill="hold"/>
                                        <p:tgtEl>
                                          <p:spTgt spid="49162"/>
                                        </p:tgtEl>
                                        <p:attrNameLst>
                                          <p:attrName>ppt_h</p:attrName>
                                        </p:attrNameLst>
                                      </p:cBhvr>
                                      <p:tavLst>
                                        <p:tav tm="0">
                                          <p:val>
                                            <p:strVal val="#ppt_h"/>
                                          </p:val>
                                        </p:tav>
                                        <p:tav tm="100000">
                                          <p:val>
                                            <p:strVal val="#ppt_h"/>
                                          </p:val>
                                        </p:tav>
                                      </p:tavLst>
                                    </p:anim>
                                    <p:anim calcmode="lin" valueType="num">
                                      <p:cBhvr>
                                        <p:cTn id="37" dur="500" decel="50000" fill="hold">
                                          <p:stCondLst>
                                            <p:cond delay="0"/>
                                          </p:stCondLst>
                                        </p:cTn>
                                        <p:tgtEl>
                                          <p:spTgt spid="49162"/>
                                        </p:tgtEl>
                                        <p:attrNameLst>
                                          <p:attrName>ppt_x</p:attrName>
                                        </p:attrNameLst>
                                      </p:cBhvr>
                                      <p:tavLst>
                                        <p:tav tm="0">
                                          <p:val>
                                            <p:strVal val="#ppt_x+.4"/>
                                          </p:val>
                                        </p:tav>
                                        <p:tav tm="100000">
                                          <p:val>
                                            <p:strVal val="#ppt_x"/>
                                          </p:val>
                                        </p:tav>
                                      </p:tavLst>
                                    </p:anim>
                                    <p:anim calcmode="lin" valueType="num">
                                      <p:cBhvr>
                                        <p:cTn id="38" dur="500" decel="50000" fill="hold">
                                          <p:stCondLst>
                                            <p:cond delay="0"/>
                                          </p:stCondLst>
                                        </p:cTn>
                                        <p:tgtEl>
                                          <p:spTgt spid="49162"/>
                                        </p:tgtEl>
                                        <p:attrNameLst>
                                          <p:attrName>ppt_y</p:attrName>
                                        </p:attrNameLst>
                                      </p:cBhvr>
                                      <p:tavLst>
                                        <p:tav tm="0">
                                          <p:val>
                                            <p:strVal val="#ppt_y-.2"/>
                                          </p:val>
                                        </p:tav>
                                        <p:tav tm="100000">
                                          <p:val>
                                            <p:strVal val="#ppt_y+.1"/>
                                          </p:val>
                                        </p:tav>
                                      </p:tavLst>
                                    </p:anim>
                                    <p:anim calcmode="lin" valueType="num">
                                      <p:cBhvr>
                                        <p:cTn id="39" dur="500" accel="50000" fill="hold">
                                          <p:stCondLst>
                                            <p:cond delay="500"/>
                                          </p:stCondLst>
                                        </p:cTn>
                                        <p:tgtEl>
                                          <p:spTgt spid="49162"/>
                                        </p:tgtEl>
                                        <p:attrNameLst>
                                          <p:attrName>ppt_y</p:attrName>
                                        </p:attrNameLst>
                                      </p:cBhvr>
                                      <p:tavLst>
                                        <p:tav tm="0">
                                          <p:val>
                                            <p:strVal val="#ppt_y+.1"/>
                                          </p:val>
                                        </p:tav>
                                        <p:tav tm="100000">
                                          <p:val>
                                            <p:strVal val="#ppt_y"/>
                                          </p:val>
                                        </p:tav>
                                      </p:tavLst>
                                    </p:anim>
                                    <p:animEffect transition="in" filter="fade">
                                      <p:cBhvr>
                                        <p:cTn id="40" dur="1000" decel="50000">
                                          <p:stCondLst>
                                            <p:cond delay="0"/>
                                          </p:stCondLst>
                                        </p:cTn>
                                        <p:tgtEl>
                                          <p:spTgt spid="49162"/>
                                        </p:tgtEl>
                                      </p:cBhvr>
                                    </p:animEffect>
                                  </p:childTnLst>
                                  <p:subTnLst>
                                    <p:audio>
                                      <p:cMediaNode>
                                        <p:cTn display="0" masterRel="sameClick">
                                          <p:stCondLst>
                                            <p:cond evt="begin" delay="0">
                                              <p:tn val="31"/>
                                            </p:cond>
                                          </p:stCondLst>
                                          <p:endCondLst>
                                            <p:cond evt="onStopAudio" delay="0">
                                              <p:tgtEl>
                                                <p:sldTgt/>
                                              </p:tgtEl>
                                            </p:cond>
                                          </p:endCondLst>
                                        </p:cTn>
                                        <p:tgtEl>
                                          <p:sndTgt r:embed="rId3" name="laser.wav"/>
                                        </p:tgtEl>
                                      </p:cMediaNode>
                                    </p:audio>
                                  </p:sub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49155">
                                            <p:txEl>
                                              <p:pRg st="4" end="4"/>
                                            </p:txEl>
                                          </p:spTgt>
                                        </p:tgtEl>
                                        <p:attrNameLst>
                                          <p:attrName>style.visibility</p:attrName>
                                        </p:attrNameLst>
                                      </p:cBhvr>
                                      <p:to>
                                        <p:strVal val="visible"/>
                                      </p:to>
                                    </p:set>
                                  </p:childTnLst>
                                  <p:subTnLst>
                                    <p:audio>
                                      <p:cMediaNode>
                                        <p:cTn display="0" masterRel="sameClick">
                                          <p:stCondLst>
                                            <p:cond evt="begin" delay="0">
                                              <p:tn val="43"/>
                                            </p:cond>
                                          </p:stCondLst>
                                          <p:endCondLst>
                                            <p:cond evt="onStopAudio" delay="0">
                                              <p:tgtEl>
                                                <p:sldTgt/>
                                              </p:tgtEl>
                                            </p:cond>
                                          </p:endCondLst>
                                        </p:cTn>
                                        <p:tgtEl>
                                          <p:sndTgt r:embed="rId3" name="laser.wav"/>
                                        </p:tgtEl>
                                      </p:cMediaNode>
                                    </p:audio>
                                  </p:sub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49155">
                                            <p:txEl>
                                              <p:pRg st="5" end="5"/>
                                            </p:txEl>
                                          </p:spTgt>
                                        </p:tgtEl>
                                        <p:attrNameLst>
                                          <p:attrName>style.visibility</p:attrName>
                                        </p:attrNameLst>
                                      </p:cBhvr>
                                      <p:to>
                                        <p:strVal val="visible"/>
                                      </p:to>
                                    </p:set>
                                  </p:childTnLst>
                                  <p:subTnLst>
                                    <p:audio>
                                      <p:cMediaNode>
                                        <p:cTn display="0" masterRel="sameClick">
                                          <p:stCondLst>
                                            <p:cond evt="begin" delay="0">
                                              <p:tn val="47"/>
                                            </p:cond>
                                          </p:stCondLst>
                                          <p:endCondLst>
                                            <p:cond evt="onStopAudio" delay="0">
                                              <p:tgtEl>
                                                <p:sldTgt/>
                                              </p:tgtEl>
                                            </p:cond>
                                          </p:endCondLst>
                                        </p:cTn>
                                        <p:tgtEl>
                                          <p:sndTgt r:embed="rId3" name="laser.wav"/>
                                        </p:tgtEl>
                                      </p:cMediaNode>
                                    </p:audio>
                                  </p:subTnLst>
                                </p:cTn>
                              </p:par>
                              <p:par>
                                <p:cTn id="49" presetID="1" presetClass="entr" presetSubtype="0" fill="hold" nodeType="withEffect">
                                  <p:stCondLst>
                                    <p:cond delay="0"/>
                                  </p:stCondLst>
                                  <p:childTnLst>
                                    <p:set>
                                      <p:cBhvr>
                                        <p:cTn id="50" dur="1" fill="hold">
                                          <p:stCondLst>
                                            <p:cond delay="0"/>
                                          </p:stCondLst>
                                        </p:cTn>
                                        <p:tgtEl>
                                          <p:spTgt spid="2"/>
                                        </p:tgtEl>
                                        <p:attrNameLst>
                                          <p:attrName>style.visibility</p:attrName>
                                        </p:attrNameLst>
                                      </p:cBhvr>
                                      <p:to>
                                        <p:strVal val="visible"/>
                                      </p:to>
                                    </p:set>
                                  </p:childTnLst>
                                  <p:subTnLst>
                                    <p:audio>
                                      <p:cMediaNode>
                                        <p:cTn display="0" masterRel="sameClick">
                                          <p:stCondLst>
                                            <p:cond evt="begin" delay="0">
                                              <p:tn val="49"/>
                                            </p:cond>
                                          </p:stCondLst>
                                          <p:endCondLst>
                                            <p:cond evt="onStopAudio" delay="0">
                                              <p:tgtEl>
                                                <p:sldTgt/>
                                              </p:tgtEl>
                                            </p:cond>
                                          </p:endCondLst>
                                        </p:cTn>
                                        <p:tgtEl>
                                          <p:sndTgt r:embed="rId3" name="laser.wav"/>
                                        </p:tgtEl>
                                      </p:cMediaNode>
                                    </p:audio>
                                  </p:sub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49155">
                                            <p:txEl>
                                              <p:pRg st="6" end="6"/>
                                            </p:txEl>
                                          </p:spTgt>
                                        </p:tgtEl>
                                        <p:attrNameLst>
                                          <p:attrName>style.visibility</p:attrName>
                                        </p:attrNameLst>
                                      </p:cBhvr>
                                      <p:to>
                                        <p:strVal val="visible"/>
                                      </p:to>
                                    </p:set>
                                  </p:childTnLst>
                                  <p:subTnLst>
                                    <p:audio>
                                      <p:cMediaNode>
                                        <p:cTn display="0" masterRel="sameClick">
                                          <p:stCondLst>
                                            <p:cond evt="begin" delay="0">
                                              <p:tn val="53"/>
                                            </p:cond>
                                          </p:stCondLst>
                                          <p:endCondLst>
                                            <p:cond evt="onStopAudio" delay="0">
                                              <p:tgtEl>
                                                <p:sldTgt/>
                                              </p:tgtEl>
                                            </p:cond>
                                          </p:endCondLst>
                                        </p:cTn>
                                        <p:tgtEl>
                                          <p:sndTgt r:embed="rId3" name="laser.wav"/>
                                        </p:tgtEl>
                                      </p:cMediaNode>
                                    </p:audio>
                                  </p:subTnLst>
                                </p:cTn>
                              </p:par>
                              <p:par>
                                <p:cTn id="55" presetID="1" presetClass="entr" presetSubtype="0" fill="hold" nodeType="withEffect">
                                  <p:stCondLst>
                                    <p:cond delay="0"/>
                                  </p:stCondLst>
                                  <p:childTnLst>
                                    <p:set>
                                      <p:cBhvr>
                                        <p:cTn id="56" dur="1" fill="hold">
                                          <p:stCondLst>
                                            <p:cond delay="0"/>
                                          </p:stCondLst>
                                        </p:cTn>
                                        <p:tgtEl>
                                          <p:spTgt spid="49157"/>
                                        </p:tgtEl>
                                        <p:attrNameLst>
                                          <p:attrName>style.visibility</p:attrName>
                                        </p:attrNameLst>
                                      </p:cBhvr>
                                      <p:to>
                                        <p:strVal val="visible"/>
                                      </p:to>
                                    </p:set>
                                  </p:childTnLst>
                                  <p:subTnLst>
                                    <p:audio>
                                      <p:cMediaNode>
                                        <p:cTn display="0" masterRel="sameClick">
                                          <p:stCondLst>
                                            <p:cond evt="begin" delay="0">
                                              <p:tn val="55"/>
                                            </p:cond>
                                          </p:stCondLst>
                                          <p:endCondLst>
                                            <p:cond evt="onStopAudio" delay="0">
                                              <p:tgtEl>
                                                <p:sldTgt/>
                                              </p:tgtEl>
                                            </p:cond>
                                          </p:endCondLst>
                                        </p:cTn>
                                        <p:tgtEl>
                                          <p:sndTgt r:embed="rId3" name="laser.wav"/>
                                        </p:tgtEl>
                                      </p:cMediaNode>
                                    </p:audio>
                                  </p:subTnLst>
                                </p:cTn>
                              </p:par>
                            </p:childTnLst>
                          </p:cTn>
                        </p:par>
                      </p:childTnLst>
                    </p:cTn>
                  </p:par>
                  <p:par>
                    <p:cTn id="57" fill="hold">
                      <p:stCondLst>
                        <p:cond delay="indefinite"/>
                      </p:stCondLst>
                      <p:childTnLst>
                        <p:par>
                          <p:cTn id="58" fill="hold">
                            <p:stCondLst>
                              <p:cond delay="0"/>
                            </p:stCondLst>
                            <p:childTnLst>
                              <p:par>
                                <p:cTn id="59" presetID="1" presetClass="entr" presetSubtype="0" fill="hold" grpId="0" nodeType="clickEffect">
                                  <p:stCondLst>
                                    <p:cond delay="0"/>
                                  </p:stCondLst>
                                  <p:childTnLst>
                                    <p:set>
                                      <p:cBhvr>
                                        <p:cTn id="60" dur="1" fill="hold">
                                          <p:stCondLst>
                                            <p:cond delay="0"/>
                                          </p:stCondLst>
                                        </p:cTn>
                                        <p:tgtEl>
                                          <p:spTgt spid="49155">
                                            <p:txEl>
                                              <p:pRg st="7" end="7"/>
                                            </p:txEl>
                                          </p:spTgt>
                                        </p:tgtEl>
                                        <p:attrNameLst>
                                          <p:attrName>style.visibility</p:attrName>
                                        </p:attrNameLst>
                                      </p:cBhvr>
                                      <p:to>
                                        <p:strVal val="visible"/>
                                      </p:to>
                                    </p:set>
                                  </p:childTnLst>
                                  <p:subTnLst>
                                    <p:audio>
                                      <p:cMediaNode>
                                        <p:cTn display="0" masterRel="sameClick">
                                          <p:stCondLst>
                                            <p:cond evt="begin" delay="0">
                                              <p:tn val="59"/>
                                            </p:cond>
                                          </p:stCondLst>
                                          <p:endCondLst>
                                            <p:cond evt="onStopAudio" delay="0">
                                              <p:tgtEl>
                                                <p:sldTgt/>
                                              </p:tgtEl>
                                            </p:cond>
                                          </p:endCondLst>
                                        </p:cTn>
                                        <p:tgtEl>
                                          <p:sndTgt r:embed="rId3" name="laser.wav"/>
                                        </p:tgtEl>
                                      </p:cMediaNode>
                                    </p:audio>
                                  </p:subTnLst>
                                </p:cTn>
                              </p:par>
                              <p:par>
                                <p:cTn id="61" presetID="1" presetClass="entr" presetSubtype="0" fill="hold" nodeType="withEffect">
                                  <p:stCondLst>
                                    <p:cond delay="0"/>
                                  </p:stCondLst>
                                  <p:childTnLst>
                                    <p:set>
                                      <p:cBhvr>
                                        <p:cTn id="62" dur="1" fill="hold">
                                          <p:stCondLst>
                                            <p:cond delay="0"/>
                                          </p:stCondLst>
                                        </p:cTn>
                                        <p:tgtEl>
                                          <p:spTgt spid="49164"/>
                                        </p:tgtEl>
                                        <p:attrNameLst>
                                          <p:attrName>style.visibility</p:attrName>
                                        </p:attrNameLst>
                                      </p:cBhvr>
                                      <p:to>
                                        <p:strVal val="visible"/>
                                      </p:to>
                                    </p:set>
                                  </p:childTnLst>
                                  <p:subTnLst>
                                    <p:audio>
                                      <p:cMediaNode>
                                        <p:cTn display="0" masterRel="sameClick">
                                          <p:stCondLst>
                                            <p:cond evt="begin" delay="0">
                                              <p:tn val="61"/>
                                            </p:cond>
                                          </p:stCondLst>
                                          <p:endCondLst>
                                            <p:cond evt="onStopAudio" delay="0">
                                              <p:tgtEl>
                                                <p:sldTgt/>
                                              </p:tgtEl>
                                            </p:cond>
                                          </p:endCondLst>
                                        </p:cTn>
                                        <p:tgtEl>
                                          <p:sndTgt r:embed="rId3" name="laser.wav"/>
                                        </p:tgtEl>
                                      </p:cMediaNode>
                                    </p:audio>
                                  </p:subTnLst>
                                </p:cTn>
                              </p:par>
                            </p:childTnLst>
                          </p:cTn>
                        </p:par>
                      </p:childTnLst>
                    </p:cTn>
                  </p:par>
                  <p:par>
                    <p:cTn id="63" fill="hold">
                      <p:stCondLst>
                        <p:cond delay="indefinite"/>
                      </p:stCondLst>
                      <p:childTnLst>
                        <p:par>
                          <p:cTn id="64" fill="hold">
                            <p:stCondLst>
                              <p:cond delay="0"/>
                            </p:stCondLst>
                            <p:childTnLst>
                              <p:par>
                                <p:cTn id="65" presetID="1" presetClass="entr" presetSubtype="0" fill="hold" grpId="0" nodeType="clickEffect">
                                  <p:stCondLst>
                                    <p:cond delay="0"/>
                                  </p:stCondLst>
                                  <p:childTnLst>
                                    <p:set>
                                      <p:cBhvr>
                                        <p:cTn id="66" dur="1" fill="hold">
                                          <p:stCondLst>
                                            <p:cond delay="0"/>
                                          </p:stCondLst>
                                        </p:cTn>
                                        <p:tgtEl>
                                          <p:spTgt spid="49155">
                                            <p:txEl>
                                              <p:pRg st="8" end="8"/>
                                            </p:txEl>
                                          </p:spTgt>
                                        </p:tgtEl>
                                        <p:attrNameLst>
                                          <p:attrName>style.visibility</p:attrName>
                                        </p:attrNameLst>
                                      </p:cBhvr>
                                      <p:to>
                                        <p:strVal val="visible"/>
                                      </p:to>
                                    </p:set>
                                  </p:childTnLst>
                                  <p:subTnLst>
                                    <p:audio>
                                      <p:cMediaNode>
                                        <p:cTn display="0" masterRel="sameClick">
                                          <p:stCondLst>
                                            <p:cond evt="begin" delay="0">
                                              <p:tn val="65"/>
                                            </p:cond>
                                          </p:stCondLst>
                                          <p:endCondLst>
                                            <p:cond evt="onStopAudio" delay="0">
                                              <p:tgtEl>
                                                <p:sldTgt/>
                                              </p:tgtEl>
                                            </p:cond>
                                          </p:endCondLst>
                                        </p:cTn>
                                        <p:tgtEl>
                                          <p:sndTgt r:embed="rId3" name="laser.wav"/>
                                        </p:tgtEl>
                                      </p:cMediaNode>
                                    </p:audio>
                                  </p:subTnLst>
                                </p:cTn>
                              </p:par>
                              <p:par>
                                <p:cTn id="67" presetID="1" presetClass="entr" presetSubtype="0" fill="hold" nodeType="withEffect">
                                  <p:stCondLst>
                                    <p:cond delay="0"/>
                                  </p:stCondLst>
                                  <p:childTnLst>
                                    <p:set>
                                      <p:cBhvr>
                                        <p:cTn id="68" dur="1" fill="hold">
                                          <p:stCondLst>
                                            <p:cond delay="0"/>
                                          </p:stCondLst>
                                        </p:cTn>
                                        <p:tgtEl>
                                          <p:spTgt spid="49166"/>
                                        </p:tgtEl>
                                        <p:attrNameLst>
                                          <p:attrName>style.visibility</p:attrName>
                                        </p:attrNameLst>
                                      </p:cBhvr>
                                      <p:to>
                                        <p:strVal val="visible"/>
                                      </p:to>
                                    </p:set>
                                  </p:childTnLst>
                                  <p:subTnLst>
                                    <p:audio>
                                      <p:cMediaNode>
                                        <p:cTn display="0" masterRel="sameClick">
                                          <p:stCondLst>
                                            <p:cond evt="begin" delay="0">
                                              <p:tn val="67"/>
                                            </p:cond>
                                          </p:stCondLst>
                                          <p:endCondLst>
                                            <p:cond evt="onStopAudio" delay="0">
                                              <p:tgtEl>
                                                <p:sldTgt/>
                                              </p:tgtEl>
                                            </p:cond>
                                          </p:endCondLst>
                                        </p:cTn>
                                        <p:tgtEl>
                                          <p:sndTgt r:embed="rId3" name="laser.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155" grpId="0" build="p"/>
    </p:bldLst>
  </p:timing>
</p:sld>
</file>

<file path=ppt/slides/slide26.xml><?xml version="1.0" encoding="utf-8"?>
<p:sld xmlns:a="http://schemas.openxmlformats.org/drawingml/2006/main" xmlns:r="http://schemas.openxmlformats.org/officeDocument/2006/relationships" xmlns:p="http://schemas.openxmlformats.org/presentationml/2006/main" showMasterPhAnim="0">
  <p:cSld>
    <p:bg>
      <p:bgPr>
        <a:gradFill rotWithShape="0">
          <a:gsLst>
            <a:gs pos="0">
              <a:schemeClr val="accent4">
                <a:lumMod val="25000"/>
              </a:schemeClr>
            </a:gs>
            <a:gs pos="100000">
              <a:srgbClr val="C00000"/>
            </a:gs>
          </a:gsLst>
          <a:lin ang="5400000" scaled="1"/>
        </a:gradFill>
        <a:effectLst/>
      </p:bgPr>
    </p:bg>
    <p:spTree>
      <p:nvGrpSpPr>
        <p:cNvPr id="1" name=""/>
        <p:cNvGrpSpPr/>
        <p:nvPr/>
      </p:nvGrpSpPr>
      <p:grpSpPr>
        <a:xfrm>
          <a:off x="0" y="0"/>
          <a:ext cx="0" cy="0"/>
          <a:chOff x="0" y="0"/>
          <a:chExt cx="0" cy="0"/>
        </a:xfrm>
      </p:grpSpPr>
      <p:sp>
        <p:nvSpPr>
          <p:cNvPr id="51202" name="Rectangle 2"/>
          <p:cNvSpPr>
            <a:spLocks noGrp="1" noChangeArrowheads="1"/>
          </p:cNvSpPr>
          <p:nvPr>
            <p:ph type="title"/>
          </p:nvPr>
        </p:nvSpPr>
        <p:spPr/>
        <p:txBody>
          <a:bodyPr/>
          <a:lstStyle/>
          <a:p>
            <a:pPr eaLnBrk="1" hangingPunct="1">
              <a:defRPr/>
            </a:pPr>
            <a:r>
              <a:rPr lang="en-US" sz="4000" dirty="0"/>
              <a:t>Cellular Respiration Balanced Equation</a:t>
            </a:r>
          </a:p>
        </p:txBody>
      </p:sp>
      <p:pic>
        <p:nvPicPr>
          <p:cNvPr id="7171" name="Picture 3"/>
          <p:cNvPicPr>
            <a:picLocks noGrp="1" noChangeAspect="1" noChangeArrowheads="1"/>
          </p:cNvPicPr>
          <p:nvPr>
            <p:ph type="body" idx="1"/>
          </p:nvPr>
        </p:nvPicPr>
        <p:blipFill>
          <a:blip r:embed="rId2" cstate="print"/>
          <a:srcRect l="19246" t="58646" r="20370" b="32343"/>
          <a:stretch>
            <a:fillRect/>
          </a:stretch>
        </p:blipFill>
        <p:spPr>
          <a:xfrm>
            <a:off x="152400" y="2209800"/>
            <a:ext cx="8839200" cy="855663"/>
          </a:xfrm>
        </p:spPr>
      </p:pic>
      <p:sp>
        <p:nvSpPr>
          <p:cNvPr id="51204" name="Rectangle 4"/>
          <p:cNvSpPr>
            <a:spLocks noChangeArrowheads="1"/>
          </p:cNvSpPr>
          <p:nvPr/>
        </p:nvSpPr>
        <p:spPr bwMode="auto">
          <a:xfrm>
            <a:off x="0" y="3810000"/>
            <a:ext cx="9144000" cy="3305520"/>
          </a:xfrm>
          <a:prstGeom prst="rect">
            <a:avLst/>
          </a:prstGeom>
          <a:noFill/>
          <a:ln w="9525">
            <a:noFill/>
            <a:miter lim="800000"/>
            <a:headEnd/>
            <a:tailEnd/>
          </a:ln>
        </p:spPr>
        <p:txBody>
          <a:bodyPr>
            <a:spAutoFit/>
          </a:bodyPr>
          <a:lstStyle/>
          <a:p>
            <a:pPr eaLnBrk="1" hangingPunct="1">
              <a:spcBef>
                <a:spcPct val="20000"/>
              </a:spcBef>
              <a:buClr>
                <a:schemeClr val="hlink"/>
              </a:buClr>
              <a:buFont typeface="Wingdings" pitchFamily="2" charset="2"/>
              <a:buNone/>
            </a:pPr>
            <a:r>
              <a:rPr lang="en-US" sz="2400" b="1" dirty="0"/>
              <a:t>glucose + oxygen 		carbon dioxide + water + ATP + heat</a:t>
            </a:r>
          </a:p>
          <a:p>
            <a:pPr eaLnBrk="1" hangingPunct="1">
              <a:spcBef>
                <a:spcPct val="20000"/>
              </a:spcBef>
              <a:buClr>
                <a:schemeClr val="hlink"/>
              </a:buClr>
              <a:buFont typeface="Wingdings" pitchFamily="2" charset="2"/>
              <a:buNone/>
            </a:pPr>
            <a:endParaRPr lang="en-US" sz="2400" b="1" dirty="0"/>
          </a:p>
          <a:p>
            <a:pPr eaLnBrk="1" hangingPunct="1">
              <a:spcBef>
                <a:spcPct val="20000"/>
              </a:spcBef>
              <a:buClr>
                <a:schemeClr val="hlink"/>
              </a:buClr>
              <a:buFont typeface="Wingdings" pitchFamily="2" charset="2"/>
              <a:buNone/>
            </a:pPr>
            <a:endParaRPr lang="en-US" sz="2400" b="1" dirty="0"/>
          </a:p>
          <a:p>
            <a:pPr eaLnBrk="1" hangingPunct="1">
              <a:spcBef>
                <a:spcPct val="20000"/>
              </a:spcBef>
              <a:buClr>
                <a:schemeClr val="hlink"/>
              </a:buClr>
              <a:buFont typeface="Wingdings" pitchFamily="2" charset="2"/>
              <a:buNone/>
            </a:pPr>
            <a:r>
              <a:rPr lang="en-US" sz="2400" b="1" dirty="0"/>
              <a:t>Sugar from food and oxygen from the air is needed to make energy. Cellular respiration must be performed constantly to give living organisms a continuous supply of energy</a:t>
            </a:r>
          </a:p>
          <a:p>
            <a:pPr eaLnBrk="1" hangingPunct="1">
              <a:spcBef>
                <a:spcPct val="20000"/>
              </a:spcBef>
              <a:buClr>
                <a:schemeClr val="hlink"/>
              </a:buClr>
              <a:buFont typeface="Wingdings" pitchFamily="2" charset="2"/>
              <a:buNone/>
            </a:pPr>
            <a:endParaRPr lang="en-US" sz="2400" b="1" dirty="0"/>
          </a:p>
          <a:p>
            <a:pPr eaLnBrk="1" hangingPunct="1">
              <a:spcBef>
                <a:spcPct val="20000"/>
              </a:spcBef>
              <a:buClr>
                <a:schemeClr val="hlink"/>
              </a:buClr>
              <a:buFont typeface="Wingdings" pitchFamily="2" charset="2"/>
              <a:buNone/>
            </a:pPr>
            <a:r>
              <a:rPr lang="en-US" b="1" dirty="0"/>
              <a:t>	</a:t>
            </a:r>
          </a:p>
        </p:txBody>
      </p:sp>
      <p:sp>
        <p:nvSpPr>
          <p:cNvPr id="7173" name="Line 5"/>
          <p:cNvSpPr>
            <a:spLocks noChangeShapeType="1"/>
          </p:cNvSpPr>
          <p:nvPr/>
        </p:nvSpPr>
        <p:spPr bwMode="auto">
          <a:xfrm>
            <a:off x="2819400" y="4038600"/>
            <a:ext cx="762000" cy="0"/>
          </a:xfrm>
          <a:prstGeom prst="line">
            <a:avLst/>
          </a:prstGeom>
          <a:noFill/>
          <a:ln w="50800">
            <a:solidFill>
              <a:schemeClr val="tx1"/>
            </a:solidFill>
            <a:round/>
            <a:headEnd/>
            <a:tailEnd type="triangle" w="med" len="med"/>
          </a:ln>
        </p:spPr>
        <p:txBody>
          <a:bodyPr/>
          <a:lstStyle/>
          <a:p>
            <a:endParaRPr lang="en-US"/>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17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120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04" grpId="0"/>
    </p:bldLst>
  </p:timing>
</p:sld>
</file>

<file path=ppt/slides/slide27.xml><?xml version="1.0" encoding="utf-8"?>
<p:sld xmlns:a="http://schemas.openxmlformats.org/drawingml/2006/main" xmlns:r="http://schemas.openxmlformats.org/officeDocument/2006/relationships" xmlns:p="http://schemas.openxmlformats.org/presentationml/2006/main" showMasterPhAnim="0">
  <p:cSld>
    <p:bg>
      <p:bgPr>
        <a:gradFill rotWithShape="0">
          <a:gsLst>
            <a:gs pos="0">
              <a:schemeClr val="accent4">
                <a:lumMod val="25000"/>
              </a:schemeClr>
            </a:gs>
            <a:gs pos="100000">
              <a:srgbClr val="C00000"/>
            </a:gs>
          </a:gsLst>
          <a:lin ang="5400000" scaled="1"/>
        </a:gradFill>
        <a:effectLst/>
      </p:bgPr>
    </p:bg>
    <p:spTree>
      <p:nvGrpSpPr>
        <p:cNvPr id="1" name=""/>
        <p:cNvGrpSpPr/>
        <p:nvPr/>
      </p:nvGrpSpPr>
      <p:grpSpPr>
        <a:xfrm>
          <a:off x="0" y="0"/>
          <a:ext cx="0" cy="0"/>
          <a:chOff x="0" y="0"/>
          <a:chExt cx="0" cy="0"/>
        </a:xfrm>
      </p:grpSpPr>
      <p:sp>
        <p:nvSpPr>
          <p:cNvPr id="49154" name="Rectangle 2"/>
          <p:cNvSpPr>
            <a:spLocks noGrp="1" noChangeArrowheads="1"/>
          </p:cNvSpPr>
          <p:nvPr>
            <p:ph type="title"/>
          </p:nvPr>
        </p:nvSpPr>
        <p:spPr/>
        <p:txBody>
          <a:bodyPr/>
          <a:lstStyle/>
          <a:p>
            <a:pPr eaLnBrk="1" hangingPunct="1">
              <a:defRPr/>
            </a:pPr>
            <a:endParaRPr lang="en-US" sz="4000" dirty="0"/>
          </a:p>
        </p:txBody>
      </p:sp>
      <p:sp>
        <p:nvSpPr>
          <p:cNvPr id="3" name="Rectangle 2">
            <a:extLst>
              <a:ext uri="{FF2B5EF4-FFF2-40B4-BE49-F238E27FC236}">
                <a16:creationId xmlns:a16="http://schemas.microsoft.com/office/drawing/2014/main" id="{0141BB77-C35C-44A9-A212-4652E2064F0F}"/>
              </a:ext>
            </a:extLst>
          </p:cNvPr>
          <p:cNvSpPr/>
          <p:nvPr/>
        </p:nvSpPr>
        <p:spPr>
          <a:xfrm>
            <a:off x="876300" y="1524000"/>
            <a:ext cx="7391400" cy="2862322"/>
          </a:xfrm>
          <a:prstGeom prst="rect">
            <a:avLst/>
          </a:prstGeom>
        </p:spPr>
        <p:txBody>
          <a:bodyPr wrap="square">
            <a:spAutoFit/>
          </a:bodyPr>
          <a:lstStyle/>
          <a:p>
            <a:r>
              <a:rPr lang="en-US" sz="3600" dirty="0"/>
              <a:t>There are 3 steps in the process of cellular respiration</a:t>
            </a:r>
          </a:p>
          <a:p>
            <a:pPr lvl="1"/>
            <a:r>
              <a:rPr lang="en-US" sz="3600" dirty="0"/>
              <a:t>1. Glycolysis</a:t>
            </a:r>
          </a:p>
          <a:p>
            <a:pPr lvl="1"/>
            <a:r>
              <a:rPr lang="en-US" sz="3600" dirty="0"/>
              <a:t>2. Krebs Cycle (Citric acid cycle)</a:t>
            </a:r>
          </a:p>
          <a:p>
            <a:pPr lvl="1"/>
            <a:r>
              <a:rPr lang="en-US" sz="3600" dirty="0"/>
              <a:t>3. Electron transport chain</a:t>
            </a:r>
          </a:p>
        </p:txBody>
      </p:sp>
    </p:spTree>
    <p:extLst>
      <p:ext uri="{BB962C8B-B14F-4D97-AF65-F5344CB8AC3E}">
        <p14:creationId xmlns:p14="http://schemas.microsoft.com/office/powerpoint/2010/main" val="709080184"/>
      </p:ext>
    </p:extLst>
  </p:cSld>
  <p:clrMapOvr>
    <a:masterClrMapping/>
  </p:clrMapOvr>
  <p:transition>
    <p:random/>
    <p:sndAc>
      <p:stSnd>
        <p:snd r:embed="rId2" name="arrow.wav"/>
      </p:stSnd>
    </p:sndAc>
  </p:transition>
</p:sld>
</file>

<file path=ppt/slides/slide28.xml><?xml version="1.0" encoding="utf-8"?>
<p:sld xmlns:a="http://schemas.openxmlformats.org/drawingml/2006/main" xmlns:r="http://schemas.openxmlformats.org/officeDocument/2006/relationships" xmlns:p="http://schemas.openxmlformats.org/presentationml/2006/main">
  <p:cSld>
    <p:bg>
      <p:bgPr>
        <a:gradFill rotWithShape="0">
          <a:gsLst>
            <a:gs pos="1000">
              <a:srgbClr val="7030A0"/>
            </a:gs>
            <a:gs pos="48000">
              <a:srgbClr val="C00000"/>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2C6CED-922F-420B-B4F0-567E3DF99AF1}"/>
              </a:ext>
            </a:extLst>
          </p:cNvPr>
          <p:cNvSpPr>
            <a:spLocks noGrp="1"/>
          </p:cNvSpPr>
          <p:nvPr>
            <p:ph type="title"/>
          </p:nvPr>
        </p:nvSpPr>
        <p:spPr/>
        <p:txBody>
          <a:bodyPr/>
          <a:lstStyle/>
          <a:p>
            <a:br>
              <a:rPr lang="en-US" dirty="0"/>
            </a:br>
            <a:r>
              <a:rPr lang="en-US" dirty="0"/>
              <a:t>1. Glycolysis</a:t>
            </a:r>
          </a:p>
        </p:txBody>
      </p:sp>
      <p:sp>
        <p:nvSpPr>
          <p:cNvPr id="3" name="Content Placeholder 2">
            <a:extLst>
              <a:ext uri="{FF2B5EF4-FFF2-40B4-BE49-F238E27FC236}">
                <a16:creationId xmlns:a16="http://schemas.microsoft.com/office/drawing/2014/main" id="{976BA811-B7F2-44A9-B290-4F5FC84F63B2}"/>
              </a:ext>
            </a:extLst>
          </p:cNvPr>
          <p:cNvSpPr>
            <a:spLocks noGrp="1"/>
          </p:cNvSpPr>
          <p:nvPr>
            <p:ph idx="1"/>
          </p:nvPr>
        </p:nvSpPr>
        <p:spPr>
          <a:xfrm>
            <a:off x="152400" y="1905000"/>
            <a:ext cx="9448800" cy="4191000"/>
          </a:xfrm>
        </p:spPr>
        <p:txBody>
          <a:bodyPr/>
          <a:lstStyle/>
          <a:p>
            <a:r>
              <a:rPr lang="en-US" dirty="0"/>
              <a:t>Glucose </a:t>
            </a:r>
            <a:r>
              <a:rPr lang="en-US" dirty="0">
                <a:sym typeface="Wingdings" panose="05000000000000000000" pitchFamily="2" charset="2"/>
              </a:rPr>
              <a:t>             2 pyruvic acid + 2 ATP’s +H’s</a:t>
            </a:r>
          </a:p>
          <a:p>
            <a:endParaRPr lang="en-US" dirty="0">
              <a:sym typeface="Wingdings" panose="05000000000000000000" pitchFamily="2" charset="2"/>
            </a:endParaRPr>
          </a:p>
          <a:p>
            <a:pPr marL="0" indent="0">
              <a:buNone/>
            </a:pPr>
            <a:r>
              <a:rPr lang="en-US" dirty="0">
                <a:sym typeface="Wingdings" panose="05000000000000000000" pitchFamily="2" charset="2"/>
              </a:rPr>
              <a:t>    Aerobic vs Anerobic  Respiration</a:t>
            </a:r>
            <a:endParaRPr lang="en-US" dirty="0"/>
          </a:p>
        </p:txBody>
      </p:sp>
      <p:cxnSp>
        <p:nvCxnSpPr>
          <p:cNvPr id="5" name="Straight Arrow Connector 4">
            <a:extLst>
              <a:ext uri="{FF2B5EF4-FFF2-40B4-BE49-F238E27FC236}">
                <a16:creationId xmlns:a16="http://schemas.microsoft.com/office/drawing/2014/main" id="{D4DAAE82-836E-44AB-94D4-E9CFA517F6FE}"/>
              </a:ext>
            </a:extLst>
          </p:cNvPr>
          <p:cNvCxnSpPr/>
          <p:nvPr/>
        </p:nvCxnSpPr>
        <p:spPr bwMode="auto">
          <a:xfrm>
            <a:off x="2286000" y="2209800"/>
            <a:ext cx="1295400" cy="0"/>
          </a:xfrm>
          <a:prstGeom prst="straightConnector1">
            <a:avLst/>
          </a:prstGeom>
          <a:solidFill>
            <a:schemeClr val="accent1"/>
          </a:solidFill>
          <a:ln w="38100" cap="flat" cmpd="sng" algn="ctr">
            <a:solidFill>
              <a:schemeClr val="tx1"/>
            </a:solidFill>
            <a:prstDash val="solid"/>
            <a:round/>
            <a:headEnd type="none" w="med" len="med"/>
            <a:tailEnd type="triangle"/>
          </a:ln>
          <a:effectLst/>
        </p:spPr>
      </p:cxnSp>
      <p:sp>
        <p:nvSpPr>
          <p:cNvPr id="6" name="TextBox 5">
            <a:extLst>
              <a:ext uri="{FF2B5EF4-FFF2-40B4-BE49-F238E27FC236}">
                <a16:creationId xmlns:a16="http://schemas.microsoft.com/office/drawing/2014/main" id="{E18CD466-7D04-4F27-8484-E9033E60DAB4}"/>
              </a:ext>
            </a:extLst>
          </p:cNvPr>
          <p:cNvSpPr txBox="1"/>
          <p:nvPr/>
        </p:nvSpPr>
        <p:spPr>
          <a:xfrm>
            <a:off x="2378612" y="2209800"/>
            <a:ext cx="1107996" cy="369332"/>
          </a:xfrm>
          <a:prstGeom prst="rect">
            <a:avLst/>
          </a:prstGeom>
          <a:noFill/>
        </p:spPr>
        <p:txBody>
          <a:bodyPr wrap="none" rtlCol="0">
            <a:spAutoFit/>
          </a:bodyPr>
          <a:lstStyle/>
          <a:p>
            <a:r>
              <a:rPr lang="en-US" dirty="0"/>
              <a:t>enzymes</a:t>
            </a:r>
          </a:p>
        </p:txBody>
      </p:sp>
    </p:spTree>
    <p:extLst>
      <p:ext uri="{BB962C8B-B14F-4D97-AF65-F5344CB8AC3E}">
        <p14:creationId xmlns:p14="http://schemas.microsoft.com/office/powerpoint/2010/main" val="423269065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showMasterPhAnim="0">
  <p:cSld>
    <p:bg>
      <p:bgPr>
        <a:blipFill>
          <a:blip r:embed="rId2" cstate="print"/>
          <a:tile tx="0" ty="0" sx="100000" sy="100000" flip="none" algn="tl"/>
        </a:blipFill>
        <a:effectLst/>
      </p:bgPr>
    </p:bg>
    <p:spTree>
      <p:nvGrpSpPr>
        <p:cNvPr id="1" name=""/>
        <p:cNvGrpSpPr/>
        <p:nvPr/>
      </p:nvGrpSpPr>
      <p:grpSpPr>
        <a:xfrm>
          <a:off x="0" y="0"/>
          <a:ext cx="0" cy="0"/>
          <a:chOff x="0" y="0"/>
          <a:chExt cx="0" cy="0"/>
        </a:xfrm>
      </p:grpSpPr>
      <p:sp>
        <p:nvSpPr>
          <p:cNvPr id="32771" name="Rectangle 3"/>
          <p:cNvSpPr>
            <a:spLocks noGrp="1" noChangeArrowheads="1"/>
          </p:cNvSpPr>
          <p:nvPr>
            <p:ph type="body" idx="1"/>
          </p:nvPr>
        </p:nvSpPr>
        <p:spPr>
          <a:xfrm>
            <a:off x="452511" y="685800"/>
            <a:ext cx="8229600" cy="4953000"/>
          </a:xfrm>
        </p:spPr>
        <p:txBody>
          <a:bodyPr/>
          <a:lstStyle/>
          <a:p>
            <a:pPr marL="812800" indent="-812800">
              <a:lnSpc>
                <a:spcPct val="90000"/>
              </a:lnSpc>
              <a:buFont typeface="Wingdings" pitchFamily="2" charset="2"/>
              <a:buNone/>
            </a:pPr>
            <a:r>
              <a:rPr lang="en-US" sz="2800" b="1" dirty="0"/>
              <a:t>Aerobic Respiration</a:t>
            </a:r>
            <a:endParaRPr lang="en-US" sz="2800" u="sng" dirty="0"/>
          </a:p>
          <a:p>
            <a:pPr marL="812800" indent="-812800">
              <a:lnSpc>
                <a:spcPct val="90000"/>
              </a:lnSpc>
            </a:pPr>
            <a:r>
              <a:rPr lang="en-US" sz="2800" dirty="0"/>
              <a:t>occurs in mitochondria</a:t>
            </a:r>
            <a:endParaRPr lang="en-US" sz="2800" u="sng" dirty="0"/>
          </a:p>
          <a:p>
            <a:pPr marL="812800" indent="-812800">
              <a:lnSpc>
                <a:spcPct val="90000"/>
              </a:lnSpc>
            </a:pPr>
            <a:r>
              <a:rPr lang="en-US" sz="2800" dirty="0"/>
              <a:t> oxygen </a:t>
            </a:r>
            <a:r>
              <a:rPr lang="en-US" sz="2800" b="1" dirty="0"/>
              <a:t>is</a:t>
            </a:r>
            <a:r>
              <a:rPr lang="en-US" sz="2800" dirty="0"/>
              <a:t> required</a:t>
            </a:r>
            <a:endParaRPr lang="en-US" sz="2800" u="sng" dirty="0"/>
          </a:p>
          <a:p>
            <a:pPr marL="812800" indent="-812800">
              <a:lnSpc>
                <a:spcPct val="90000"/>
              </a:lnSpc>
            </a:pPr>
            <a:r>
              <a:rPr lang="en-US" sz="2800" u="sng" dirty="0"/>
              <a:t>Amount of usable energy converted</a:t>
            </a:r>
            <a:r>
              <a:rPr lang="en-US" sz="2800" dirty="0"/>
              <a:t>:  36 ATP for each molecule of glucose </a:t>
            </a:r>
            <a:endParaRPr lang="en-US" sz="2800" u="sng" dirty="0"/>
          </a:p>
          <a:p>
            <a:pPr marL="812800" indent="-812800">
              <a:lnSpc>
                <a:spcPct val="90000"/>
              </a:lnSpc>
            </a:pPr>
            <a:r>
              <a:rPr lang="en-US" sz="2800" u="sng" dirty="0"/>
              <a:t>Process</a:t>
            </a:r>
            <a:r>
              <a:rPr lang="en-US" sz="2800" dirty="0"/>
              <a:t>:  glucose is broken down through a series of steps, piece by piece, so that a large portion of its stored energy can be utilized by the cell.  </a:t>
            </a:r>
            <a:r>
              <a:rPr lang="en-US" sz="2800" b="1" dirty="0"/>
              <a:t>This is the most efficient way to break down glucose.</a:t>
            </a:r>
            <a:endParaRPr lang="en-US" sz="2800" u="sng" dirty="0"/>
          </a:p>
          <a:p>
            <a:pPr marL="812800" indent="-812800">
              <a:lnSpc>
                <a:spcPct val="90000"/>
              </a:lnSpc>
            </a:pPr>
            <a:r>
              <a:rPr lang="en-US" sz="2800" u="sng" dirty="0"/>
              <a:t>Waste products</a:t>
            </a:r>
            <a:r>
              <a:rPr lang="en-US" sz="2800" dirty="0"/>
              <a:t>:  water, carbon dioxide, and heat</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277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2771">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2771">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2771">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2771">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2771">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771"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4" descr="Picture 261"/>
          <p:cNvPicPr>
            <a:picLocks noChangeAspect="1" noChangeArrowheads="1"/>
          </p:cNvPicPr>
          <p:nvPr/>
        </p:nvPicPr>
        <p:blipFill>
          <a:blip r:embed="rId2" cstate="print"/>
          <a:srcRect/>
          <a:stretch>
            <a:fillRect/>
          </a:stretch>
        </p:blipFill>
        <p:spPr bwMode="auto">
          <a:xfrm>
            <a:off x="-533400" y="-381000"/>
            <a:ext cx="10240963" cy="7680325"/>
          </a:xfrm>
          <a:prstGeom prst="rect">
            <a:avLst/>
          </a:prstGeom>
          <a:noFill/>
        </p:spPr>
      </p:pic>
      <p:sp>
        <p:nvSpPr>
          <p:cNvPr id="2050" name="Rectangle 2"/>
          <p:cNvSpPr>
            <a:spLocks noGrp="1" noChangeArrowheads="1"/>
          </p:cNvSpPr>
          <p:nvPr>
            <p:ph type="ctrTitle"/>
          </p:nvPr>
        </p:nvSpPr>
        <p:spPr>
          <a:xfrm>
            <a:off x="2819400" y="0"/>
            <a:ext cx="6705600" cy="1371600"/>
          </a:xfrm>
        </p:spPr>
        <p:txBody>
          <a:bodyPr/>
          <a:lstStyle/>
          <a:p>
            <a:pPr algn="ctr"/>
            <a:r>
              <a:rPr lang="en-US" sz="4800">
                <a:solidFill>
                  <a:schemeClr val="tx1"/>
                </a:solidFill>
              </a:rPr>
              <a:t>Photosynthesis</a:t>
            </a:r>
            <a:br>
              <a:rPr lang="en-US" sz="4800">
                <a:solidFill>
                  <a:schemeClr val="tx1"/>
                </a:solidFill>
              </a:rPr>
            </a:br>
            <a:r>
              <a:rPr lang="en-US" sz="4800">
                <a:solidFill>
                  <a:schemeClr val="tx1"/>
                </a:solidFill>
              </a:rPr>
              <a:t>Notes</a:t>
            </a:r>
          </a:p>
        </p:txBody>
      </p:sp>
      <p:sp>
        <p:nvSpPr>
          <p:cNvPr id="2053" name="Text Box 5"/>
          <p:cNvSpPr txBox="1">
            <a:spLocks noChangeArrowheads="1"/>
          </p:cNvSpPr>
          <p:nvPr/>
        </p:nvSpPr>
        <p:spPr bwMode="auto">
          <a:xfrm>
            <a:off x="685800" y="5181600"/>
            <a:ext cx="7772400" cy="1311275"/>
          </a:xfrm>
          <a:prstGeom prst="rect">
            <a:avLst/>
          </a:prstGeom>
          <a:noFill/>
          <a:ln w="9525">
            <a:noFill/>
            <a:miter lim="800000"/>
            <a:headEnd/>
            <a:tailEnd/>
          </a:ln>
          <a:effectLst/>
        </p:spPr>
        <p:txBody>
          <a:bodyPr>
            <a:spAutoFit/>
          </a:bodyPr>
          <a:lstStyle/>
          <a:p>
            <a:pPr marL="342900" indent="-342900"/>
            <a:r>
              <a:rPr lang="en-US" sz="2000" b="1">
                <a:solidFill>
                  <a:schemeClr val="folHlink"/>
                </a:solidFill>
                <a:effectLst>
                  <a:outerShdw blurRad="38100" dist="38100" dir="2700000" algn="tl">
                    <a:srgbClr val="000000"/>
                  </a:outerShdw>
                </a:effectLst>
              </a:rPr>
              <a:t>Objective 1:  Describe the process and importance of photosynthesis. (Importance, Reactants, Products, Location</a:t>
            </a:r>
          </a:p>
          <a:p>
            <a:pPr marL="342900" indent="-342900"/>
            <a:r>
              <a:rPr lang="en-US" sz="2000" b="1">
                <a:solidFill>
                  <a:schemeClr val="folHlink"/>
                </a:solidFill>
                <a:effectLst>
                  <a:outerShdw blurRad="38100" dist="38100" dir="2700000" algn="tl">
                    <a:srgbClr val="000000"/>
                  </a:outerShdw>
                </a:effectLst>
              </a:rPr>
              <a:t>Objective 2:  Write a balanced chemical equation for photosynthesis.</a:t>
            </a:r>
          </a:p>
        </p:txBody>
      </p:sp>
    </p:spTree>
  </p:cSld>
  <p:clrMapOvr>
    <a:masterClrMapping/>
  </p:clrMapOvr>
  <p:transition>
    <p:zoom dir="in"/>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846810-366A-4721-BE2B-28836C188E0E}"/>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B7AC9E29-4ABC-4213-8F19-93897EA3952B}"/>
              </a:ext>
            </a:extLst>
          </p:cNvPr>
          <p:cNvSpPr>
            <a:spLocks noGrp="1"/>
          </p:cNvSpPr>
          <p:nvPr>
            <p:ph idx="1"/>
          </p:nvPr>
        </p:nvSpPr>
        <p:spPr/>
        <p:txBody>
          <a:bodyPr/>
          <a:lstStyle/>
          <a:p>
            <a:endParaRPr lang="en-US"/>
          </a:p>
        </p:txBody>
      </p:sp>
      <p:pic>
        <p:nvPicPr>
          <p:cNvPr id="4" name="Picture 2" descr="Related image">
            <a:extLst>
              <a:ext uri="{FF2B5EF4-FFF2-40B4-BE49-F238E27FC236}">
                <a16:creationId xmlns:a16="http://schemas.microsoft.com/office/drawing/2014/main" id="{1BC85552-8E59-4FD0-841A-DD8E5624381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1625" y="185578"/>
            <a:ext cx="8385175" cy="642443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3893EDCF-5A53-4F81-8519-4C5D853373A9}"/>
              </a:ext>
            </a:extLst>
          </p:cNvPr>
          <p:cNvSpPr txBox="1"/>
          <p:nvPr/>
        </p:nvSpPr>
        <p:spPr>
          <a:xfrm>
            <a:off x="1828800" y="3048000"/>
            <a:ext cx="3200400" cy="2286000"/>
          </a:xfrm>
          <a:prstGeom prst="rect">
            <a:avLst/>
          </a:prstGeom>
          <a:solidFill>
            <a:schemeClr val="tx1"/>
          </a:solidFill>
        </p:spPr>
        <p:txBody>
          <a:bodyPr wrap="square" rtlCol="0">
            <a:spAutoFit/>
          </a:bodyPr>
          <a:lstStyle/>
          <a:p>
            <a:endParaRPr lang="en-US" dirty="0"/>
          </a:p>
        </p:txBody>
      </p:sp>
    </p:spTree>
    <p:extLst>
      <p:ext uri="{BB962C8B-B14F-4D97-AF65-F5344CB8AC3E}">
        <p14:creationId xmlns:p14="http://schemas.microsoft.com/office/powerpoint/2010/main" val="317537562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showMasterPhAnim="0">
  <p:cSld>
    <p:bg>
      <p:bgPr>
        <a:blipFill>
          <a:blip r:embed="rId2" cstate="print"/>
          <a:tile tx="0" ty="0" sx="100000" sy="100000" flip="none" algn="tl"/>
        </a:blipFill>
        <a:effectLst/>
      </p:bgPr>
    </p:bg>
    <p:spTree>
      <p:nvGrpSpPr>
        <p:cNvPr id="1" name=""/>
        <p:cNvGrpSpPr/>
        <p:nvPr/>
      </p:nvGrpSpPr>
      <p:grpSpPr>
        <a:xfrm>
          <a:off x="0" y="0"/>
          <a:ext cx="0" cy="0"/>
          <a:chOff x="0" y="0"/>
          <a:chExt cx="0" cy="0"/>
        </a:xfrm>
      </p:grpSpPr>
      <p:sp>
        <p:nvSpPr>
          <p:cNvPr id="32771" name="Rectangle 3"/>
          <p:cNvSpPr>
            <a:spLocks noGrp="1" noChangeArrowheads="1"/>
          </p:cNvSpPr>
          <p:nvPr>
            <p:ph type="body" idx="1"/>
          </p:nvPr>
        </p:nvSpPr>
        <p:spPr>
          <a:xfrm>
            <a:off x="457200" y="685800"/>
            <a:ext cx="8229600" cy="4953000"/>
          </a:xfrm>
        </p:spPr>
        <p:txBody>
          <a:bodyPr/>
          <a:lstStyle/>
          <a:p>
            <a:pPr marL="812800" indent="-812800">
              <a:lnSpc>
                <a:spcPct val="90000"/>
              </a:lnSpc>
              <a:buFont typeface="Wingdings" pitchFamily="2" charset="2"/>
              <a:buNone/>
            </a:pPr>
            <a:r>
              <a:rPr lang="en-US" sz="2800" b="1" dirty="0"/>
              <a:t>Aerobic Respiration</a:t>
            </a:r>
            <a:endParaRPr lang="en-US" sz="2800" u="sng" dirty="0"/>
          </a:p>
          <a:p>
            <a:pPr marL="812800" indent="-812800">
              <a:lnSpc>
                <a:spcPct val="90000"/>
              </a:lnSpc>
            </a:pPr>
            <a:endParaRPr lang="en-US" sz="2800" dirty="0"/>
          </a:p>
          <a:p>
            <a:pPr marL="812800" indent="-812800">
              <a:lnSpc>
                <a:spcPct val="90000"/>
              </a:lnSpc>
            </a:pPr>
            <a:r>
              <a:rPr lang="en-US" sz="2800" dirty="0"/>
              <a:t>a. Pyruvic acid </a:t>
            </a:r>
            <a:r>
              <a:rPr lang="en-US" sz="2800" dirty="0">
                <a:sym typeface="Wingdings" panose="05000000000000000000" pitchFamily="2" charset="2"/>
              </a:rPr>
              <a:t> acetyl CoA</a:t>
            </a:r>
          </a:p>
          <a:p>
            <a:pPr marL="812800" indent="-812800">
              <a:lnSpc>
                <a:spcPct val="90000"/>
              </a:lnSpc>
            </a:pPr>
            <a:endParaRPr lang="en-US" sz="2800" dirty="0"/>
          </a:p>
          <a:p>
            <a:pPr marL="812800" indent="-812800">
              <a:lnSpc>
                <a:spcPct val="90000"/>
              </a:lnSpc>
            </a:pPr>
            <a:r>
              <a:rPr lang="en-US" sz="2800" dirty="0"/>
              <a:t>b. Krebs cycle: 2 molecules of ATP, energy carrier molecules (H+) and CO</a:t>
            </a:r>
            <a:r>
              <a:rPr lang="en-US" sz="2800" baseline="-25000" dirty="0"/>
              <a:t> 2</a:t>
            </a:r>
            <a:r>
              <a:rPr lang="en-US" sz="2800" dirty="0"/>
              <a:t> from each glucose molecule. </a:t>
            </a:r>
          </a:p>
          <a:p>
            <a:pPr marL="812800" indent="-812800">
              <a:lnSpc>
                <a:spcPct val="90000"/>
              </a:lnSpc>
            </a:pPr>
            <a:endParaRPr lang="en-US" sz="2800" dirty="0">
              <a:effectLst/>
            </a:endParaRPr>
          </a:p>
          <a:p>
            <a:pPr marL="812800" indent="-812800">
              <a:lnSpc>
                <a:spcPct val="90000"/>
              </a:lnSpc>
            </a:pPr>
            <a:r>
              <a:rPr lang="en-US" sz="2800" dirty="0">
                <a:effectLst/>
              </a:rPr>
              <a:t>c. Electron transport Chain (ETC) is a series of chemical reactions that produces 34 ATP molecules and H</a:t>
            </a:r>
            <a:r>
              <a:rPr lang="en-US" sz="2800" baseline="-25000" dirty="0">
                <a:effectLst/>
              </a:rPr>
              <a:t>2</a:t>
            </a:r>
            <a:r>
              <a:rPr lang="en-US" sz="2800" dirty="0">
                <a:effectLst/>
              </a:rPr>
              <a:t>O from the carrier molecules that were produced in the Krebs cycle </a:t>
            </a:r>
          </a:p>
        </p:txBody>
      </p:sp>
    </p:spTree>
    <p:extLst>
      <p:ext uri="{BB962C8B-B14F-4D97-AF65-F5344CB8AC3E}">
        <p14:creationId xmlns:p14="http://schemas.microsoft.com/office/powerpoint/2010/main" val="890846240"/>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277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2771">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2771">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2771">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771" grpId="0" build="p"/>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51942E-51A1-497F-B74F-DF7FE7B60C3B}"/>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BA9E3D5A-1A4A-40FD-B464-E409CE6F6F70}"/>
              </a:ext>
            </a:extLst>
          </p:cNvPr>
          <p:cNvSpPr>
            <a:spLocks noGrp="1"/>
          </p:cNvSpPr>
          <p:nvPr>
            <p:ph idx="1"/>
          </p:nvPr>
        </p:nvSpPr>
        <p:spPr/>
        <p:txBody>
          <a:bodyPr/>
          <a:lstStyle/>
          <a:p>
            <a:endParaRPr lang="en-US"/>
          </a:p>
        </p:txBody>
      </p:sp>
      <p:pic>
        <p:nvPicPr>
          <p:cNvPr id="4" name="Picture 3">
            <a:extLst>
              <a:ext uri="{FF2B5EF4-FFF2-40B4-BE49-F238E27FC236}">
                <a16:creationId xmlns:a16="http://schemas.microsoft.com/office/drawing/2014/main" id="{F780BFAA-AF57-41F6-8D4D-F507EB6F361B}"/>
              </a:ext>
            </a:extLst>
          </p:cNvPr>
          <p:cNvPicPr>
            <a:picLocks noChangeAspect="1"/>
          </p:cNvPicPr>
          <p:nvPr/>
        </p:nvPicPr>
        <p:blipFill>
          <a:blip r:embed="rId2"/>
          <a:stretch>
            <a:fillRect/>
          </a:stretch>
        </p:blipFill>
        <p:spPr>
          <a:xfrm>
            <a:off x="377588" y="216129"/>
            <a:ext cx="8388823" cy="6425741"/>
          </a:xfrm>
          <a:prstGeom prst="rect">
            <a:avLst/>
          </a:prstGeom>
        </p:spPr>
      </p:pic>
      <p:sp>
        <p:nvSpPr>
          <p:cNvPr id="5" name="TextBox 4">
            <a:extLst>
              <a:ext uri="{FF2B5EF4-FFF2-40B4-BE49-F238E27FC236}">
                <a16:creationId xmlns:a16="http://schemas.microsoft.com/office/drawing/2014/main" id="{5A92F1FC-9B86-4B91-8115-734595FA98B7}"/>
              </a:ext>
            </a:extLst>
          </p:cNvPr>
          <p:cNvSpPr txBox="1"/>
          <p:nvPr/>
        </p:nvSpPr>
        <p:spPr>
          <a:xfrm>
            <a:off x="5257800" y="3048000"/>
            <a:ext cx="2057400" cy="3565525"/>
          </a:xfrm>
          <a:prstGeom prst="rect">
            <a:avLst/>
          </a:prstGeom>
          <a:solidFill>
            <a:schemeClr val="tx1"/>
          </a:solidFill>
        </p:spPr>
        <p:txBody>
          <a:bodyPr wrap="square" rtlCol="0">
            <a:spAutoFit/>
          </a:bodyPr>
          <a:lstStyle/>
          <a:p>
            <a:endParaRPr lang="en-US" dirty="0"/>
          </a:p>
        </p:txBody>
      </p:sp>
    </p:spTree>
    <p:extLst>
      <p:ext uri="{BB962C8B-B14F-4D97-AF65-F5344CB8AC3E}">
        <p14:creationId xmlns:p14="http://schemas.microsoft.com/office/powerpoint/2010/main" val="178574258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showMasterPhAnim="0">
  <p:cSld>
    <p:bg>
      <p:bgPr>
        <a:blipFill>
          <a:blip r:embed="rId2" cstate="print"/>
          <a:tile tx="0" ty="0" sx="100000" sy="100000" flip="none" algn="tl"/>
        </a:blipFill>
        <a:effectLst/>
      </p:bgPr>
    </p:bg>
    <p:spTree>
      <p:nvGrpSpPr>
        <p:cNvPr id="1" name=""/>
        <p:cNvGrpSpPr/>
        <p:nvPr/>
      </p:nvGrpSpPr>
      <p:grpSpPr>
        <a:xfrm>
          <a:off x="0" y="0"/>
          <a:ext cx="0" cy="0"/>
          <a:chOff x="0" y="0"/>
          <a:chExt cx="0" cy="0"/>
        </a:xfrm>
      </p:grpSpPr>
      <p:sp>
        <p:nvSpPr>
          <p:cNvPr id="33795" name="Rectangle 3"/>
          <p:cNvSpPr>
            <a:spLocks noGrp="1" noChangeArrowheads="1"/>
          </p:cNvSpPr>
          <p:nvPr>
            <p:ph type="body" idx="1"/>
          </p:nvPr>
        </p:nvSpPr>
        <p:spPr>
          <a:xfrm>
            <a:off x="568325" y="1219200"/>
            <a:ext cx="8007350" cy="4191000"/>
          </a:xfrm>
        </p:spPr>
        <p:txBody>
          <a:bodyPr/>
          <a:lstStyle/>
          <a:p>
            <a:pPr marL="812800" indent="-812800">
              <a:buFont typeface="Wingdings" pitchFamily="2" charset="2"/>
              <a:buNone/>
            </a:pPr>
            <a:r>
              <a:rPr lang="en-US" sz="2800" b="1" dirty="0"/>
              <a:t>2. Anaerobic Respiration</a:t>
            </a:r>
            <a:endParaRPr lang="en-US" sz="2800" dirty="0"/>
          </a:p>
          <a:p>
            <a:pPr marL="812800" indent="-812800"/>
            <a:r>
              <a:rPr lang="en-US" sz="2800" dirty="0"/>
              <a:t>Occurs in fully anaerobic organisms (never use oxygen)</a:t>
            </a:r>
          </a:p>
          <a:p>
            <a:pPr marL="812800" indent="-812800"/>
            <a:r>
              <a:rPr lang="en-US" sz="2800" dirty="0"/>
              <a:t>Occurs in aerobic organisms (i.e. humans) for short periods of time</a:t>
            </a:r>
            <a:endParaRPr lang="en-US" sz="2800" u="sng" dirty="0"/>
          </a:p>
          <a:p>
            <a:pPr marL="812800" indent="-812800"/>
            <a:r>
              <a:rPr lang="en-US" sz="2800" dirty="0"/>
              <a:t>occurs in cytoplasm</a:t>
            </a:r>
            <a:endParaRPr lang="en-US" sz="2800" u="sng" dirty="0"/>
          </a:p>
          <a:p>
            <a:pPr marL="812800" indent="-812800"/>
            <a:r>
              <a:rPr lang="en-US" sz="2800" dirty="0"/>
              <a:t>oxygen </a:t>
            </a:r>
            <a:r>
              <a:rPr lang="en-US" sz="2800" b="1" dirty="0"/>
              <a:t>is</a:t>
            </a:r>
            <a:r>
              <a:rPr lang="en-US" sz="2800" dirty="0"/>
              <a:t> </a:t>
            </a:r>
            <a:r>
              <a:rPr lang="en-US" sz="2800" b="1" dirty="0"/>
              <a:t>not</a:t>
            </a:r>
            <a:r>
              <a:rPr lang="en-US" sz="2800" dirty="0"/>
              <a:t> required</a:t>
            </a:r>
            <a:endParaRPr lang="en-US" sz="2800" u="sng" dirty="0"/>
          </a:p>
          <a:p>
            <a:pPr marL="812800" indent="-812800">
              <a:lnSpc>
                <a:spcPct val="90000"/>
              </a:lnSpc>
            </a:pPr>
            <a:r>
              <a:rPr lang="en-US" sz="2800" u="sng" dirty="0"/>
              <a:t>Amount of usable energy converted</a:t>
            </a:r>
            <a:r>
              <a:rPr lang="en-US" sz="2800" dirty="0"/>
              <a:t>:  2 ATP for each molecule of glucose </a:t>
            </a:r>
            <a:endParaRPr lang="en-US" sz="2800" u="sng"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379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379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379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3795">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379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795" grpId="0" build="p"/>
    </p:bldLst>
  </p:timing>
</p:sld>
</file>

<file path=ppt/slides/slide34.xml><?xml version="1.0" encoding="utf-8"?>
<p:sld xmlns:a="http://schemas.openxmlformats.org/drawingml/2006/main" xmlns:r="http://schemas.openxmlformats.org/officeDocument/2006/relationships" xmlns:p="http://schemas.openxmlformats.org/presentationml/2006/main" showMasterPhAnim="0">
  <p:cSld>
    <p:bg>
      <p:bgPr>
        <a:blipFill>
          <a:blip r:embed="rId2" cstate="print"/>
          <a:tile tx="0" ty="0" sx="100000" sy="100000" flip="none" algn="tl"/>
        </a:blipFill>
        <a:effectLst/>
      </p:bgPr>
    </p:bg>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p:txBody>
          <a:bodyPr/>
          <a:lstStyle/>
          <a:p>
            <a:r>
              <a:rPr lang="en-US" sz="4000" b="1"/>
              <a:t>Anaerobic Respiration</a:t>
            </a:r>
            <a:br>
              <a:rPr lang="en-US" sz="4000"/>
            </a:br>
            <a:endParaRPr lang="en-US" sz="4000"/>
          </a:p>
        </p:txBody>
      </p:sp>
      <p:sp>
        <p:nvSpPr>
          <p:cNvPr id="34819" name="Rectangle 3"/>
          <p:cNvSpPr>
            <a:spLocks noGrp="1" noChangeArrowheads="1"/>
          </p:cNvSpPr>
          <p:nvPr>
            <p:ph type="body" idx="1"/>
          </p:nvPr>
        </p:nvSpPr>
        <p:spPr>
          <a:xfrm>
            <a:off x="457200" y="1600200"/>
            <a:ext cx="8229600" cy="4800600"/>
          </a:xfrm>
        </p:spPr>
        <p:txBody>
          <a:bodyPr/>
          <a:lstStyle/>
          <a:p>
            <a:pPr>
              <a:buFont typeface="Wingdings" pitchFamily="2" charset="2"/>
              <a:buNone/>
            </a:pPr>
            <a:r>
              <a:rPr lang="en-US" u="sng" dirty="0"/>
              <a:t>Two major types:</a:t>
            </a:r>
          </a:p>
          <a:p>
            <a:pPr lvl="1"/>
            <a:r>
              <a:rPr lang="en-US" u="sng" dirty="0"/>
              <a:t>Alcoholic Fermentation:</a:t>
            </a:r>
            <a:endParaRPr lang="en-US" dirty="0"/>
          </a:p>
          <a:p>
            <a:pPr lvl="3"/>
            <a:r>
              <a:rPr lang="en-US" dirty="0"/>
              <a:t>Occurs in yeast</a:t>
            </a:r>
            <a:endParaRPr lang="en-US" u="sng" dirty="0"/>
          </a:p>
          <a:p>
            <a:pPr lvl="3"/>
            <a:r>
              <a:rPr lang="en-US" u="sng" dirty="0"/>
              <a:t>Waste products</a:t>
            </a:r>
            <a:r>
              <a:rPr lang="en-US" dirty="0"/>
              <a:t>:  ethyl alcohol and carbon dioxide</a:t>
            </a:r>
            <a:endParaRPr lang="en-US" u="sng" dirty="0"/>
          </a:p>
          <a:p>
            <a:pPr lvl="1"/>
            <a:r>
              <a:rPr lang="en-US" u="sng" dirty="0"/>
              <a:t>Lactic Acid Fermentation:</a:t>
            </a:r>
            <a:endParaRPr lang="en-US" dirty="0"/>
          </a:p>
          <a:p>
            <a:pPr lvl="3"/>
            <a:r>
              <a:rPr lang="en-US" dirty="0"/>
              <a:t>Occurs in animals, when no oxygen is present (when oxygen cannot get to muscles quickly enough)</a:t>
            </a:r>
            <a:endParaRPr lang="en-US" u="sng" dirty="0"/>
          </a:p>
          <a:p>
            <a:pPr lvl="3"/>
            <a:r>
              <a:rPr lang="en-US" u="sng" dirty="0"/>
              <a:t>Waste products</a:t>
            </a:r>
            <a:r>
              <a:rPr lang="en-US" dirty="0"/>
              <a:t>:  lactic acid and carbon dioxide</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481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4819">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4819">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4819">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4819">
                                            <p:txEl>
                                              <p:pRg st="3" end="3"/>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4819">
                                            <p:txEl>
                                              <p:pRg st="4" end="4"/>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4819">
                                            <p:txEl>
                                              <p:pRg st="5" end="5"/>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4819">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818" grpId="0"/>
      <p:bldP spid="34819" grpId="0" build="p"/>
    </p:bldLst>
  </p:timing>
</p:sld>
</file>

<file path=ppt/slides/slide35.xml><?xml version="1.0" encoding="utf-8"?>
<p:sld xmlns:a="http://schemas.openxmlformats.org/drawingml/2006/main" xmlns:r="http://schemas.openxmlformats.org/officeDocument/2006/relationships" xmlns:p="http://schemas.openxmlformats.org/presentationml/2006/main" showMasterPhAnim="0">
  <p:cSld>
    <p:bg>
      <p:bgPr>
        <a:blipFill>
          <a:blip r:embed="rId2" cstate="print"/>
          <a:tile tx="0" ty="0" sx="100000" sy="100000" flip="none" algn="tl"/>
        </a:blipFill>
        <a:effectLst/>
      </p:bgPr>
    </p:bg>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p:txBody>
          <a:bodyPr/>
          <a:lstStyle/>
          <a:p>
            <a:br>
              <a:rPr lang="en-US" sz="4000" dirty="0"/>
            </a:br>
            <a:endParaRPr lang="en-US" sz="4000" dirty="0"/>
          </a:p>
        </p:txBody>
      </p:sp>
      <p:sp>
        <p:nvSpPr>
          <p:cNvPr id="34819" name="Rectangle 3"/>
          <p:cNvSpPr>
            <a:spLocks noGrp="1" noChangeArrowheads="1"/>
          </p:cNvSpPr>
          <p:nvPr>
            <p:ph type="body" idx="1"/>
          </p:nvPr>
        </p:nvSpPr>
        <p:spPr>
          <a:xfrm>
            <a:off x="457199" y="3511355"/>
            <a:ext cx="8229600" cy="4800600"/>
          </a:xfrm>
        </p:spPr>
        <p:txBody>
          <a:bodyPr/>
          <a:lstStyle/>
          <a:p>
            <a:pPr>
              <a:buFont typeface="Wingdings" pitchFamily="2" charset="2"/>
              <a:buNone/>
            </a:pPr>
            <a:endParaRPr lang="en-US" dirty="0"/>
          </a:p>
        </p:txBody>
      </p:sp>
      <p:pic>
        <p:nvPicPr>
          <p:cNvPr id="1026" name="Picture 2" descr="Related image">
            <a:extLst>
              <a:ext uri="{FF2B5EF4-FFF2-40B4-BE49-F238E27FC236}">
                <a16:creationId xmlns:a16="http://schemas.microsoft.com/office/drawing/2014/main" id="{F2C31B2A-13CD-4FB4-A554-A87F7D3A4DE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199" y="52570"/>
            <a:ext cx="6485207" cy="4582133"/>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Image result for equation for atp produced with anaerobic respiration">
            <a:extLst>
              <a:ext uri="{FF2B5EF4-FFF2-40B4-BE49-F238E27FC236}">
                <a16:creationId xmlns:a16="http://schemas.microsoft.com/office/drawing/2014/main" id="{35DBC8CB-F2FA-4796-BBE2-3712351074D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57400" y="4514363"/>
            <a:ext cx="6350422" cy="2150744"/>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07439203-84EE-4C37-B8ED-68B074784B7B}"/>
              </a:ext>
            </a:extLst>
          </p:cNvPr>
          <p:cNvSpPr txBox="1"/>
          <p:nvPr/>
        </p:nvSpPr>
        <p:spPr>
          <a:xfrm>
            <a:off x="7086600" y="4792611"/>
            <a:ext cx="609600" cy="369332"/>
          </a:xfrm>
          <a:prstGeom prst="rect">
            <a:avLst/>
          </a:prstGeom>
          <a:solidFill>
            <a:schemeClr val="tx1"/>
          </a:solidFill>
        </p:spPr>
        <p:txBody>
          <a:bodyPr wrap="square" rtlCol="0">
            <a:spAutoFit/>
          </a:bodyPr>
          <a:lstStyle/>
          <a:p>
            <a:r>
              <a:rPr lang="en-US" dirty="0">
                <a:solidFill>
                  <a:schemeClr val="accent4">
                    <a:lumMod val="10000"/>
                  </a:schemeClr>
                </a:solidFill>
              </a:rPr>
              <a:t>+36</a:t>
            </a:r>
          </a:p>
        </p:txBody>
      </p:sp>
    </p:spTree>
    <p:extLst>
      <p:ext uri="{BB962C8B-B14F-4D97-AF65-F5344CB8AC3E}">
        <p14:creationId xmlns:p14="http://schemas.microsoft.com/office/powerpoint/2010/main" val="2011680497"/>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481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nodePh="1">
                                  <p:stCondLst>
                                    <p:cond delay="0"/>
                                  </p:stCondLst>
                                  <p:endCondLst>
                                    <p:cond evt="begin" delay="0">
                                      <p:tn val="9"/>
                                    </p:cond>
                                  </p:endCondLst>
                                  <p:childTnLst>
                                    <p:set>
                                      <p:cBhvr>
                                        <p:cTn id="10" dur="1" fill="hold">
                                          <p:stCondLst>
                                            <p:cond delay="0"/>
                                          </p:stCondLst>
                                        </p:cTn>
                                        <p:tgtEl>
                                          <p:spTgt spid="34819">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818" grpId="0"/>
      <p:bldP spid="34819" grpId="0" build="p"/>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C16776-DD8E-4018-92BE-1237C6DEE98E}"/>
              </a:ext>
            </a:extLst>
          </p:cNvPr>
          <p:cNvSpPr>
            <a:spLocks noGrp="1"/>
          </p:cNvSpPr>
          <p:nvPr>
            <p:ph type="title"/>
          </p:nvPr>
        </p:nvSpPr>
        <p:spPr/>
        <p:txBody>
          <a:bodyPr/>
          <a:lstStyle/>
          <a:p>
            <a:endParaRPr lang="en-US"/>
          </a:p>
        </p:txBody>
      </p:sp>
      <p:pic>
        <p:nvPicPr>
          <p:cNvPr id="4" name="Online Media 3" title="Fermentation">
            <a:hlinkClick r:id="" action="ppaction://media"/>
            <a:extLst>
              <a:ext uri="{FF2B5EF4-FFF2-40B4-BE49-F238E27FC236}">
                <a16:creationId xmlns:a16="http://schemas.microsoft.com/office/drawing/2014/main" id="{161CB189-2210-458A-80C4-145E7552BFFE}"/>
              </a:ext>
            </a:extLst>
          </p:cNvPr>
          <p:cNvPicPr>
            <a:picLocks noGrp="1" noRot="1" noChangeAspect="1"/>
          </p:cNvPicPr>
          <p:nvPr>
            <p:ph idx="1"/>
            <a:videoFile r:link="rId1"/>
          </p:nvPr>
        </p:nvPicPr>
        <p:blipFill>
          <a:blip r:embed="rId3"/>
          <a:stretch>
            <a:fillRect/>
          </a:stretch>
        </p:blipFill>
        <p:spPr>
          <a:xfrm>
            <a:off x="-12895" y="14068"/>
            <a:ext cx="9186072" cy="5167532"/>
          </a:xfrm>
          <a:prstGeom prst="rect">
            <a:avLst/>
          </a:prstGeom>
        </p:spPr>
      </p:pic>
    </p:spTree>
    <p:extLst>
      <p:ext uri="{BB962C8B-B14F-4D97-AF65-F5344CB8AC3E}">
        <p14:creationId xmlns:p14="http://schemas.microsoft.com/office/powerpoint/2010/main" val="28181921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7A62EE8-1D88-4429-B794-322A198E4CAF}"/>
              </a:ext>
            </a:extLst>
          </p:cNvPr>
          <p:cNvSpPr>
            <a:spLocks noGrp="1"/>
          </p:cNvSpPr>
          <p:nvPr>
            <p:ph idx="1"/>
          </p:nvPr>
        </p:nvSpPr>
        <p:spPr>
          <a:xfrm>
            <a:off x="533400" y="1333500"/>
            <a:ext cx="8312150" cy="4191000"/>
          </a:xfrm>
        </p:spPr>
        <p:txBody>
          <a:bodyPr numCol="2"/>
          <a:lstStyle/>
          <a:p>
            <a:pPr lvl="1"/>
            <a:r>
              <a:rPr lang="en-US" dirty="0">
                <a:solidFill>
                  <a:schemeClr val="accent4">
                    <a:lumMod val="10000"/>
                  </a:schemeClr>
                </a:solidFill>
              </a:rPr>
              <a:t>Releases Energy</a:t>
            </a:r>
          </a:p>
          <a:p>
            <a:pPr lvl="1"/>
            <a:r>
              <a:rPr lang="en-US" dirty="0">
                <a:solidFill>
                  <a:schemeClr val="accent4">
                    <a:lumMod val="10000"/>
                  </a:schemeClr>
                </a:solidFill>
              </a:rPr>
              <a:t>Needs Light to Occur</a:t>
            </a:r>
          </a:p>
          <a:p>
            <a:pPr lvl="1"/>
            <a:r>
              <a:rPr lang="en-US" dirty="0">
                <a:solidFill>
                  <a:schemeClr val="accent4">
                    <a:lumMod val="10000"/>
                  </a:schemeClr>
                </a:solidFill>
              </a:rPr>
              <a:t>Gives off Carbon Dioxide </a:t>
            </a:r>
          </a:p>
          <a:p>
            <a:pPr lvl="1"/>
            <a:r>
              <a:rPr lang="en-US" dirty="0">
                <a:solidFill>
                  <a:schemeClr val="accent4">
                    <a:lumMod val="10000"/>
                  </a:schemeClr>
                </a:solidFill>
              </a:rPr>
              <a:t>Animals use this Reaction</a:t>
            </a:r>
          </a:p>
          <a:p>
            <a:pPr lvl="1"/>
            <a:r>
              <a:rPr lang="en-US" dirty="0">
                <a:solidFill>
                  <a:schemeClr val="accent4">
                    <a:lumMod val="10000"/>
                  </a:schemeClr>
                </a:solidFill>
              </a:rPr>
              <a:t>Plants use this Reaction</a:t>
            </a:r>
          </a:p>
          <a:p>
            <a:pPr lvl="1"/>
            <a:r>
              <a:rPr lang="en-US" dirty="0">
                <a:solidFill>
                  <a:schemeClr val="accent4">
                    <a:lumMod val="10000"/>
                  </a:schemeClr>
                </a:solidFill>
              </a:rPr>
              <a:t>Needs chlorophyll</a:t>
            </a:r>
          </a:p>
          <a:p>
            <a:pPr lvl="1"/>
            <a:r>
              <a:rPr lang="en-US" dirty="0">
                <a:solidFill>
                  <a:schemeClr val="accent4">
                    <a:lumMod val="10000"/>
                  </a:schemeClr>
                </a:solidFill>
              </a:rPr>
              <a:t>Makes glucose</a:t>
            </a:r>
          </a:p>
          <a:p>
            <a:pPr lvl="1"/>
            <a:r>
              <a:rPr lang="en-US" dirty="0">
                <a:solidFill>
                  <a:schemeClr val="accent4">
                    <a:lumMod val="10000"/>
                  </a:schemeClr>
                </a:solidFill>
              </a:rPr>
              <a:t>Waste products are carbon dioxide and water</a:t>
            </a:r>
          </a:p>
          <a:p>
            <a:pPr lvl="1"/>
            <a:r>
              <a:rPr lang="en-US" dirty="0">
                <a:solidFill>
                  <a:schemeClr val="accent4">
                    <a:lumMod val="10000"/>
                  </a:schemeClr>
                </a:solidFill>
              </a:rPr>
              <a:t>Waste product is oxygen</a:t>
            </a:r>
          </a:p>
          <a:p>
            <a:pPr lvl="1"/>
            <a:r>
              <a:rPr lang="en-US" dirty="0">
                <a:solidFill>
                  <a:schemeClr val="accent4">
                    <a:lumMod val="10000"/>
                  </a:schemeClr>
                </a:solidFill>
              </a:rPr>
              <a:t>Occurs in mitochondria</a:t>
            </a:r>
          </a:p>
          <a:p>
            <a:pPr lvl="1"/>
            <a:r>
              <a:rPr lang="en-US" dirty="0">
                <a:solidFill>
                  <a:schemeClr val="accent4">
                    <a:lumMod val="10000"/>
                  </a:schemeClr>
                </a:solidFill>
              </a:rPr>
              <a:t>Occurs in chloroplasts</a:t>
            </a:r>
          </a:p>
        </p:txBody>
      </p:sp>
      <p:sp>
        <p:nvSpPr>
          <p:cNvPr id="6" name="TextBox 5">
            <a:extLst>
              <a:ext uri="{FF2B5EF4-FFF2-40B4-BE49-F238E27FC236}">
                <a16:creationId xmlns:a16="http://schemas.microsoft.com/office/drawing/2014/main" id="{DF528A0B-9295-4731-97C7-7AE3C3975CA5}"/>
              </a:ext>
            </a:extLst>
          </p:cNvPr>
          <p:cNvSpPr txBox="1"/>
          <p:nvPr/>
        </p:nvSpPr>
        <p:spPr>
          <a:xfrm>
            <a:off x="14748" y="152400"/>
            <a:ext cx="8312150" cy="1077218"/>
          </a:xfrm>
          <a:prstGeom prst="rect">
            <a:avLst/>
          </a:prstGeom>
          <a:noFill/>
        </p:spPr>
        <p:txBody>
          <a:bodyPr wrap="square" rtlCol="0">
            <a:spAutoFit/>
          </a:bodyPr>
          <a:lstStyle/>
          <a:p>
            <a:pPr algn="ctr"/>
            <a:r>
              <a:rPr lang="en-US" sz="3200" dirty="0">
                <a:solidFill>
                  <a:schemeClr val="accent4">
                    <a:lumMod val="10000"/>
                  </a:schemeClr>
                </a:solidFill>
              </a:rPr>
              <a:t>Determine if each statement describes</a:t>
            </a:r>
          </a:p>
          <a:p>
            <a:pPr algn="ctr"/>
            <a:r>
              <a:rPr lang="en-US" sz="3200" dirty="0">
                <a:solidFill>
                  <a:schemeClr val="accent4">
                    <a:lumMod val="10000"/>
                  </a:schemeClr>
                </a:solidFill>
              </a:rPr>
              <a:t> photosynthesis, cellular respiration, or both</a:t>
            </a:r>
          </a:p>
        </p:txBody>
      </p:sp>
    </p:spTree>
    <p:extLst>
      <p:ext uri="{BB962C8B-B14F-4D97-AF65-F5344CB8AC3E}">
        <p14:creationId xmlns:p14="http://schemas.microsoft.com/office/powerpoint/2010/main" val="59859206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AE6CD799-96B8-4D66-9AA2-A19A9726C623}"/>
              </a:ext>
            </a:extLst>
          </p:cNvPr>
          <p:cNvSpPr/>
          <p:nvPr/>
        </p:nvSpPr>
        <p:spPr>
          <a:xfrm>
            <a:off x="-152400" y="797510"/>
            <a:ext cx="9067800" cy="5170646"/>
          </a:xfrm>
          <a:prstGeom prst="rect">
            <a:avLst/>
          </a:prstGeom>
        </p:spPr>
        <p:txBody>
          <a:bodyPr wrap="square" numCol="2">
            <a:spAutoFit/>
          </a:bodyPr>
          <a:lstStyle/>
          <a:p>
            <a:pPr marL="742950" lvl="1" indent="-285750">
              <a:spcAft>
                <a:spcPts val="1200"/>
              </a:spcAft>
              <a:buFont typeface="Arial" panose="020B0604020202020204" pitchFamily="34" charset="0"/>
              <a:buChar char="•"/>
            </a:pPr>
            <a:r>
              <a:rPr lang="en-US" sz="2800" dirty="0">
                <a:solidFill>
                  <a:schemeClr val="accent4">
                    <a:lumMod val="10000"/>
                  </a:schemeClr>
                </a:solidFill>
              </a:rPr>
              <a:t>Releases Energy (CR)</a:t>
            </a:r>
          </a:p>
          <a:p>
            <a:pPr marL="742950" lvl="1" indent="-285750">
              <a:spcAft>
                <a:spcPts val="1200"/>
              </a:spcAft>
              <a:buFont typeface="Arial" panose="020B0604020202020204" pitchFamily="34" charset="0"/>
              <a:buChar char="•"/>
            </a:pPr>
            <a:r>
              <a:rPr lang="en-US" sz="2800" dirty="0">
                <a:solidFill>
                  <a:schemeClr val="accent4">
                    <a:lumMod val="10000"/>
                  </a:schemeClr>
                </a:solidFill>
              </a:rPr>
              <a:t>Needs Light to Occur (P)</a:t>
            </a:r>
          </a:p>
          <a:p>
            <a:pPr marL="742950" lvl="1" indent="-285750">
              <a:spcAft>
                <a:spcPts val="1200"/>
              </a:spcAft>
              <a:buFont typeface="Arial" panose="020B0604020202020204" pitchFamily="34" charset="0"/>
              <a:buChar char="•"/>
            </a:pPr>
            <a:r>
              <a:rPr lang="en-US" sz="2800" dirty="0">
                <a:solidFill>
                  <a:schemeClr val="accent4">
                    <a:lumMod val="10000"/>
                  </a:schemeClr>
                </a:solidFill>
              </a:rPr>
              <a:t>Gives off Carbon Dioxide (CR)</a:t>
            </a:r>
          </a:p>
          <a:p>
            <a:pPr marL="742950" lvl="1" indent="-285750">
              <a:spcAft>
                <a:spcPts val="1200"/>
              </a:spcAft>
              <a:buFont typeface="Arial" panose="020B0604020202020204" pitchFamily="34" charset="0"/>
              <a:buChar char="•"/>
            </a:pPr>
            <a:r>
              <a:rPr lang="en-US" sz="2800" dirty="0">
                <a:solidFill>
                  <a:schemeClr val="accent4">
                    <a:lumMod val="10000"/>
                  </a:schemeClr>
                </a:solidFill>
              </a:rPr>
              <a:t>Animals use this Reaction (CR)</a:t>
            </a:r>
          </a:p>
          <a:p>
            <a:pPr marL="742950" lvl="1" indent="-285750">
              <a:spcAft>
                <a:spcPts val="1200"/>
              </a:spcAft>
              <a:buFont typeface="Arial" panose="020B0604020202020204" pitchFamily="34" charset="0"/>
              <a:buChar char="•"/>
            </a:pPr>
            <a:r>
              <a:rPr lang="en-US" sz="2800" dirty="0">
                <a:solidFill>
                  <a:schemeClr val="accent4">
                    <a:lumMod val="10000"/>
                  </a:schemeClr>
                </a:solidFill>
              </a:rPr>
              <a:t>Plants use this Reaction (Both)</a:t>
            </a:r>
          </a:p>
          <a:p>
            <a:pPr marL="742950" lvl="1" indent="-285750">
              <a:spcAft>
                <a:spcPts val="1200"/>
              </a:spcAft>
              <a:buFont typeface="Arial" panose="020B0604020202020204" pitchFamily="34" charset="0"/>
              <a:buChar char="•"/>
            </a:pPr>
            <a:r>
              <a:rPr lang="en-US" sz="2800" dirty="0">
                <a:solidFill>
                  <a:schemeClr val="accent4">
                    <a:lumMod val="10000"/>
                  </a:schemeClr>
                </a:solidFill>
              </a:rPr>
              <a:t>Needs chlorophyll (P)</a:t>
            </a:r>
          </a:p>
          <a:p>
            <a:pPr marL="742950" lvl="1" indent="-285750">
              <a:spcAft>
                <a:spcPts val="1200"/>
              </a:spcAft>
              <a:buFont typeface="Arial" panose="020B0604020202020204" pitchFamily="34" charset="0"/>
              <a:buChar char="•"/>
            </a:pPr>
            <a:r>
              <a:rPr lang="en-US" sz="2800" dirty="0">
                <a:solidFill>
                  <a:schemeClr val="accent4">
                    <a:lumMod val="10000"/>
                  </a:schemeClr>
                </a:solidFill>
              </a:rPr>
              <a:t>Makes glucose (P)</a:t>
            </a:r>
          </a:p>
          <a:p>
            <a:pPr marL="742950" lvl="1" indent="-285750">
              <a:spcAft>
                <a:spcPts val="0"/>
              </a:spcAft>
              <a:buFont typeface="Arial" panose="020B0604020202020204" pitchFamily="34" charset="0"/>
              <a:buChar char="•"/>
            </a:pPr>
            <a:r>
              <a:rPr lang="en-US" sz="2800" dirty="0">
                <a:solidFill>
                  <a:schemeClr val="accent4">
                    <a:lumMod val="10000"/>
                  </a:schemeClr>
                </a:solidFill>
              </a:rPr>
              <a:t>Waste products are carbon dioxide and water (CR)</a:t>
            </a:r>
          </a:p>
          <a:p>
            <a:pPr marL="742950" lvl="1" indent="-285750">
              <a:spcAft>
                <a:spcPts val="1200"/>
              </a:spcAft>
              <a:buFont typeface="Arial" panose="020B0604020202020204" pitchFamily="34" charset="0"/>
              <a:buChar char="•"/>
            </a:pPr>
            <a:r>
              <a:rPr lang="en-US" sz="2800" dirty="0">
                <a:solidFill>
                  <a:schemeClr val="accent4">
                    <a:lumMod val="10000"/>
                  </a:schemeClr>
                </a:solidFill>
              </a:rPr>
              <a:t>Waste product is oxygen (P)</a:t>
            </a:r>
          </a:p>
          <a:p>
            <a:pPr marL="742950" lvl="1" indent="-285750">
              <a:spcAft>
                <a:spcPts val="1200"/>
              </a:spcAft>
              <a:buFont typeface="Arial" panose="020B0604020202020204" pitchFamily="34" charset="0"/>
              <a:buChar char="•"/>
            </a:pPr>
            <a:r>
              <a:rPr lang="en-US" sz="2800" dirty="0">
                <a:solidFill>
                  <a:schemeClr val="accent4">
                    <a:lumMod val="10000"/>
                  </a:schemeClr>
                </a:solidFill>
              </a:rPr>
              <a:t>Occurs in mitochondria (CR)</a:t>
            </a:r>
          </a:p>
          <a:p>
            <a:pPr marL="742950" lvl="1" indent="-285750">
              <a:spcAft>
                <a:spcPts val="1200"/>
              </a:spcAft>
              <a:buFont typeface="Arial" panose="020B0604020202020204" pitchFamily="34" charset="0"/>
              <a:buChar char="•"/>
            </a:pPr>
            <a:r>
              <a:rPr lang="en-US" sz="2800" dirty="0">
                <a:solidFill>
                  <a:schemeClr val="accent4">
                    <a:lumMod val="10000"/>
                  </a:schemeClr>
                </a:solidFill>
              </a:rPr>
              <a:t>Occurs in chloroplasts (P)</a:t>
            </a:r>
          </a:p>
        </p:txBody>
      </p:sp>
    </p:spTree>
    <p:extLst>
      <p:ext uri="{BB962C8B-B14F-4D97-AF65-F5344CB8AC3E}">
        <p14:creationId xmlns:p14="http://schemas.microsoft.com/office/powerpoint/2010/main" val="58537031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4818" name="Rectangle 2"/>
          <p:cNvSpPr>
            <a:spLocks noGrp="1" noRot="1" noChangeArrowheads="1"/>
          </p:cNvSpPr>
          <p:nvPr>
            <p:ph type="title"/>
          </p:nvPr>
        </p:nvSpPr>
        <p:spPr/>
        <p:txBody>
          <a:bodyPr/>
          <a:lstStyle/>
          <a:p>
            <a:r>
              <a:rPr lang="en-US"/>
              <a:t>Photosynthesis Notes</a:t>
            </a:r>
          </a:p>
        </p:txBody>
      </p:sp>
      <p:sp>
        <p:nvSpPr>
          <p:cNvPr id="34819" name="Rectangle 3"/>
          <p:cNvSpPr>
            <a:spLocks noGrp="1" noRot="1" noChangeArrowheads="1"/>
          </p:cNvSpPr>
          <p:nvPr>
            <p:ph type="body" idx="1"/>
          </p:nvPr>
        </p:nvSpPr>
        <p:spPr>
          <a:xfrm>
            <a:off x="838200" y="1905000"/>
            <a:ext cx="8007350" cy="4648200"/>
          </a:xfrm>
        </p:spPr>
        <p:txBody>
          <a:bodyPr/>
          <a:lstStyle/>
          <a:p>
            <a:pPr>
              <a:lnSpc>
                <a:spcPct val="90000"/>
              </a:lnSpc>
            </a:pPr>
            <a:r>
              <a:rPr lang="en-US" sz="2800" b="1" u="sng" dirty="0"/>
              <a:t>Photosynthesis</a:t>
            </a:r>
            <a:r>
              <a:rPr lang="en-US" sz="2800" dirty="0"/>
              <a:t>:  </a:t>
            </a:r>
          </a:p>
          <a:p>
            <a:pPr>
              <a:lnSpc>
                <a:spcPct val="90000"/>
              </a:lnSpc>
              <a:buFont typeface="Wingdings" pitchFamily="2" charset="2"/>
              <a:buNone/>
            </a:pPr>
            <a:r>
              <a:rPr lang="en-US" sz="2800" dirty="0"/>
              <a:t>	process by which producers convert </a:t>
            </a:r>
            <a:r>
              <a:rPr lang="en-US" sz="2800" b="1" dirty="0"/>
              <a:t>light energy</a:t>
            </a:r>
            <a:r>
              <a:rPr lang="en-US" sz="2800" dirty="0"/>
              <a:t> from the sun </a:t>
            </a:r>
            <a:r>
              <a:rPr lang="en-US" sz="2800" b="1" dirty="0"/>
              <a:t>into chemical energy</a:t>
            </a:r>
            <a:r>
              <a:rPr lang="en-US" sz="2800" dirty="0"/>
              <a:t> in the form of glucose (food).</a:t>
            </a:r>
          </a:p>
          <a:p>
            <a:pPr>
              <a:lnSpc>
                <a:spcPct val="90000"/>
              </a:lnSpc>
            </a:pPr>
            <a:endParaRPr lang="en-US" sz="2800" dirty="0"/>
          </a:p>
          <a:p>
            <a:pPr>
              <a:lnSpc>
                <a:spcPct val="90000"/>
              </a:lnSpc>
              <a:buFont typeface="Wingdings" pitchFamily="2" charset="2"/>
              <a:buNone/>
            </a:pPr>
            <a:endParaRPr lang="en-US" sz="2800" b="1" u="sng" dirty="0"/>
          </a:p>
          <a:p>
            <a:pPr>
              <a:lnSpc>
                <a:spcPct val="90000"/>
              </a:lnSpc>
              <a:buFont typeface="Wingdings" pitchFamily="2" charset="2"/>
              <a:buNone/>
            </a:pPr>
            <a:endParaRPr lang="en-US" sz="2800" b="1" u="sng" dirty="0"/>
          </a:p>
          <a:p>
            <a:pPr>
              <a:lnSpc>
                <a:spcPct val="90000"/>
              </a:lnSpc>
            </a:pPr>
            <a:r>
              <a:rPr lang="en-US" sz="2800" b="1" u="sng" dirty="0"/>
              <a:t>Importance</a:t>
            </a:r>
            <a:r>
              <a:rPr lang="en-US" sz="2800" dirty="0"/>
              <a:t>:  </a:t>
            </a:r>
          </a:p>
          <a:p>
            <a:pPr>
              <a:lnSpc>
                <a:spcPct val="90000"/>
              </a:lnSpc>
              <a:buFont typeface="Wingdings" pitchFamily="2" charset="2"/>
              <a:buNone/>
            </a:pPr>
            <a:r>
              <a:rPr lang="en-US" sz="2800" dirty="0"/>
              <a:t>	converts light energy into stored energy using inorganic materials. </a:t>
            </a:r>
            <a:endParaRPr lang="en-US" sz="2800" b="1" u="sng" dirty="0"/>
          </a:p>
          <a:p>
            <a:pPr>
              <a:lnSpc>
                <a:spcPct val="90000"/>
              </a:lnSpc>
            </a:pPr>
            <a:endParaRPr lang="en-US" sz="2800" dirty="0"/>
          </a:p>
        </p:txBody>
      </p:sp>
      <p:pic>
        <p:nvPicPr>
          <p:cNvPr id="34820" name="Picture 4" descr="MCj04325890000[1]"/>
          <p:cNvPicPr>
            <a:picLocks noChangeAspect="1" noChangeArrowheads="1"/>
          </p:cNvPicPr>
          <p:nvPr/>
        </p:nvPicPr>
        <p:blipFill>
          <a:blip r:embed="rId2" cstate="print"/>
          <a:srcRect/>
          <a:stretch>
            <a:fillRect/>
          </a:stretch>
        </p:blipFill>
        <p:spPr bwMode="auto">
          <a:xfrm>
            <a:off x="3886200" y="3886200"/>
            <a:ext cx="1143000" cy="1143000"/>
          </a:xfrm>
          <a:prstGeom prst="rect">
            <a:avLst/>
          </a:prstGeom>
          <a:noFill/>
        </p:spPr>
      </p:pic>
      <p:sp>
        <p:nvSpPr>
          <p:cNvPr id="34821" name="Line 5"/>
          <p:cNvSpPr>
            <a:spLocks noChangeShapeType="1"/>
          </p:cNvSpPr>
          <p:nvPr/>
        </p:nvSpPr>
        <p:spPr bwMode="auto">
          <a:xfrm>
            <a:off x="5181600" y="4419600"/>
            <a:ext cx="1676400" cy="0"/>
          </a:xfrm>
          <a:prstGeom prst="line">
            <a:avLst/>
          </a:prstGeom>
          <a:noFill/>
          <a:ln w="127000">
            <a:solidFill>
              <a:schemeClr val="tx1"/>
            </a:solidFill>
            <a:round/>
            <a:headEnd/>
            <a:tailEnd type="triangle" w="med" len="med"/>
          </a:ln>
          <a:effectLst/>
        </p:spPr>
        <p:txBody>
          <a:bodyPr/>
          <a:lstStyle/>
          <a:p>
            <a:endParaRPr lang="en-US"/>
          </a:p>
        </p:txBody>
      </p:sp>
      <p:pic>
        <p:nvPicPr>
          <p:cNvPr id="34822" name="Picture 6" descr="MCj03000490000[1]"/>
          <p:cNvPicPr>
            <a:picLocks noChangeAspect="1" noChangeArrowheads="1"/>
          </p:cNvPicPr>
          <p:nvPr/>
        </p:nvPicPr>
        <p:blipFill>
          <a:blip r:embed="rId3" cstate="print"/>
          <a:srcRect/>
          <a:stretch>
            <a:fillRect/>
          </a:stretch>
        </p:blipFill>
        <p:spPr bwMode="auto">
          <a:xfrm>
            <a:off x="7010400" y="3581400"/>
            <a:ext cx="1755775" cy="1430338"/>
          </a:xfrm>
          <a:prstGeom prst="rect">
            <a:avLst/>
          </a:prstGeom>
          <a:noFill/>
        </p:spPr>
      </p:pic>
    </p:spTree>
  </p:cSld>
  <p:clrMapOvr>
    <a:masterClrMapping/>
  </p:clrMapOvr>
  <p:transition>
    <p:newsfla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4819">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4819">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1986" name="Rectangle 2"/>
          <p:cNvSpPr>
            <a:spLocks noGrp="1" noRot="1" noChangeArrowheads="1"/>
          </p:cNvSpPr>
          <p:nvPr>
            <p:ph type="title"/>
          </p:nvPr>
        </p:nvSpPr>
        <p:spPr/>
        <p:txBody>
          <a:bodyPr/>
          <a:lstStyle/>
          <a:p>
            <a:r>
              <a:rPr lang="en-US"/>
              <a:t>Photosynthesis</a:t>
            </a:r>
          </a:p>
        </p:txBody>
      </p:sp>
      <p:sp>
        <p:nvSpPr>
          <p:cNvPr id="41987" name="Rectangle 3"/>
          <p:cNvSpPr>
            <a:spLocks noGrp="1" noRot="1" noChangeArrowheads="1"/>
          </p:cNvSpPr>
          <p:nvPr>
            <p:ph type="body" idx="1"/>
          </p:nvPr>
        </p:nvSpPr>
        <p:spPr>
          <a:xfrm>
            <a:off x="838200" y="1524000"/>
            <a:ext cx="8007350" cy="4572000"/>
          </a:xfrm>
        </p:spPr>
        <p:txBody>
          <a:bodyPr/>
          <a:lstStyle/>
          <a:p>
            <a:endParaRPr lang="en-US" b="1" u="sng" dirty="0"/>
          </a:p>
          <a:p>
            <a:r>
              <a:rPr lang="en-US" b="1" u="sng" dirty="0"/>
              <a:t>Reactants</a:t>
            </a:r>
            <a:r>
              <a:rPr lang="en-US" dirty="0"/>
              <a:t>: 	</a:t>
            </a:r>
          </a:p>
          <a:p>
            <a:pPr lvl="1"/>
            <a:r>
              <a:rPr lang="en-US" dirty="0"/>
              <a:t>carbon dioxide – 6CO</a:t>
            </a:r>
            <a:r>
              <a:rPr lang="en-US" baseline="-25000" dirty="0"/>
              <a:t>2</a:t>
            </a:r>
          </a:p>
          <a:p>
            <a:pPr lvl="1"/>
            <a:r>
              <a:rPr lang="en-US" dirty="0"/>
              <a:t>water – 12H</a:t>
            </a:r>
            <a:r>
              <a:rPr lang="en-US" baseline="-25000" dirty="0"/>
              <a:t>2</a:t>
            </a:r>
            <a:r>
              <a:rPr lang="en-US" dirty="0"/>
              <a:t>O</a:t>
            </a:r>
          </a:p>
          <a:p>
            <a:pPr>
              <a:buFont typeface="Wingdings" pitchFamily="2" charset="2"/>
              <a:buNone/>
            </a:pPr>
            <a:endParaRPr lang="en-US" b="1" u="sng" dirty="0"/>
          </a:p>
          <a:p>
            <a:r>
              <a:rPr lang="en-US" b="1" u="sng" dirty="0"/>
              <a:t>Products</a:t>
            </a:r>
            <a:r>
              <a:rPr lang="en-US" dirty="0"/>
              <a:t>: 	</a:t>
            </a:r>
          </a:p>
          <a:p>
            <a:pPr lvl="1"/>
            <a:r>
              <a:rPr lang="en-US" dirty="0"/>
              <a:t>glucose – C</a:t>
            </a:r>
            <a:r>
              <a:rPr lang="en-US" baseline="-25000" dirty="0"/>
              <a:t>6</a:t>
            </a:r>
            <a:r>
              <a:rPr lang="en-US" dirty="0"/>
              <a:t>H</a:t>
            </a:r>
            <a:r>
              <a:rPr lang="en-US" baseline="-25000" dirty="0"/>
              <a:t>12</a:t>
            </a:r>
            <a:r>
              <a:rPr lang="en-US" dirty="0"/>
              <a:t>O</a:t>
            </a:r>
            <a:r>
              <a:rPr lang="en-US" baseline="-25000" dirty="0"/>
              <a:t>6</a:t>
            </a:r>
          </a:p>
          <a:p>
            <a:pPr lvl="1"/>
            <a:r>
              <a:rPr lang="en-US" dirty="0"/>
              <a:t>oxygen – 6O</a:t>
            </a:r>
            <a:r>
              <a:rPr lang="en-US" baseline="-25000" dirty="0"/>
              <a:t>2</a:t>
            </a:r>
          </a:p>
          <a:p>
            <a:pPr lvl="1"/>
            <a:r>
              <a:rPr lang="en-US" dirty="0"/>
              <a:t>water-6H</a:t>
            </a:r>
            <a:r>
              <a:rPr lang="en-US" baseline="-25000" dirty="0"/>
              <a:t>2</a:t>
            </a:r>
            <a:r>
              <a:rPr lang="en-US" dirty="0"/>
              <a:t>O</a:t>
            </a:r>
          </a:p>
          <a:p>
            <a:pPr lvl="1"/>
            <a:endParaRPr lang="en-US" baseline="-25000" dirty="0"/>
          </a:p>
        </p:txBody>
      </p:sp>
      <p:pic>
        <p:nvPicPr>
          <p:cNvPr id="41988" name="Picture 4" descr="MCj03000490000[1]"/>
          <p:cNvPicPr>
            <a:picLocks noChangeAspect="1" noChangeArrowheads="1"/>
          </p:cNvPicPr>
          <p:nvPr/>
        </p:nvPicPr>
        <p:blipFill>
          <a:blip r:embed="rId2" cstate="print"/>
          <a:srcRect/>
          <a:stretch>
            <a:fillRect/>
          </a:stretch>
        </p:blipFill>
        <p:spPr bwMode="auto">
          <a:xfrm>
            <a:off x="5181600" y="4191000"/>
            <a:ext cx="1295400" cy="1055688"/>
          </a:xfrm>
          <a:prstGeom prst="rect">
            <a:avLst/>
          </a:prstGeom>
          <a:noFill/>
        </p:spPr>
      </p:pic>
      <p:pic>
        <p:nvPicPr>
          <p:cNvPr id="41990" name="Picture 6" descr="j0172540"/>
          <p:cNvPicPr>
            <a:picLocks noChangeAspect="1" noChangeArrowheads="1" noCrop="1"/>
          </p:cNvPicPr>
          <p:nvPr/>
        </p:nvPicPr>
        <p:blipFill>
          <a:blip r:embed="rId3" cstate="print"/>
          <a:srcRect/>
          <a:stretch>
            <a:fillRect/>
          </a:stretch>
        </p:blipFill>
        <p:spPr bwMode="auto">
          <a:xfrm>
            <a:off x="7086600" y="3048000"/>
            <a:ext cx="1362075" cy="857250"/>
          </a:xfrm>
          <a:prstGeom prst="rect">
            <a:avLst/>
          </a:prstGeom>
          <a:noFill/>
        </p:spPr>
      </p:pic>
      <p:pic>
        <p:nvPicPr>
          <p:cNvPr id="41991" name="Picture 7"/>
          <p:cNvPicPr>
            <a:picLocks noChangeAspect="1" noChangeArrowheads="1"/>
          </p:cNvPicPr>
          <p:nvPr/>
        </p:nvPicPr>
        <p:blipFill>
          <a:blip r:embed="rId4" cstate="print"/>
          <a:srcRect l="14844" t="52083" r="77344" b="32344"/>
          <a:stretch>
            <a:fillRect/>
          </a:stretch>
        </p:blipFill>
        <p:spPr bwMode="auto">
          <a:xfrm rot="4259923">
            <a:off x="5871369" y="1918494"/>
            <a:ext cx="952500" cy="1423988"/>
          </a:xfrm>
          <a:prstGeom prst="rect">
            <a:avLst/>
          </a:prstGeom>
          <a:noFill/>
          <a:ln w="9525">
            <a:noFill/>
            <a:miter lim="800000"/>
            <a:headEnd/>
            <a:tailEnd/>
          </a:ln>
          <a:effectLst/>
        </p:spPr>
      </p:pic>
      <p:pic>
        <p:nvPicPr>
          <p:cNvPr id="41992" name="Picture 8"/>
          <p:cNvPicPr>
            <a:picLocks noChangeAspect="1" noChangeArrowheads="1"/>
          </p:cNvPicPr>
          <p:nvPr/>
        </p:nvPicPr>
        <p:blipFill>
          <a:blip r:embed="rId5" cstate="print"/>
          <a:srcRect l="53426" t="57292" r="44411" b="39343"/>
          <a:stretch>
            <a:fillRect/>
          </a:stretch>
        </p:blipFill>
        <p:spPr bwMode="auto">
          <a:xfrm>
            <a:off x="7086600" y="5105400"/>
            <a:ext cx="457200" cy="533400"/>
          </a:xfrm>
          <a:prstGeom prst="rect">
            <a:avLst/>
          </a:prstGeom>
          <a:noFill/>
          <a:ln w="9525">
            <a:noFill/>
            <a:miter lim="800000"/>
            <a:headEnd/>
            <a:tailEnd/>
          </a:ln>
          <a:effectLst/>
        </p:spPr>
      </p:pic>
      <p:pic>
        <p:nvPicPr>
          <p:cNvPr id="41993" name="Picture 9"/>
          <p:cNvPicPr>
            <a:picLocks noChangeAspect="1" noChangeArrowheads="1"/>
          </p:cNvPicPr>
          <p:nvPr/>
        </p:nvPicPr>
        <p:blipFill>
          <a:blip r:embed="rId4" cstate="print"/>
          <a:srcRect l="14844" t="54166" r="80469" b="40625"/>
          <a:stretch>
            <a:fillRect/>
          </a:stretch>
        </p:blipFill>
        <p:spPr bwMode="auto">
          <a:xfrm>
            <a:off x="6248400" y="2590800"/>
            <a:ext cx="457200" cy="381000"/>
          </a:xfrm>
          <a:prstGeom prst="rect">
            <a:avLst/>
          </a:prstGeom>
          <a:noFill/>
          <a:ln w="9525">
            <a:noFill/>
            <a:miter lim="800000"/>
            <a:headEnd/>
            <a:tailEnd/>
          </a:ln>
          <a:effectLst/>
        </p:spPr>
      </p:pic>
      <p:pic>
        <p:nvPicPr>
          <p:cNvPr id="41994" name="Picture 10"/>
          <p:cNvPicPr>
            <a:picLocks noChangeAspect="1" noChangeArrowheads="1"/>
          </p:cNvPicPr>
          <p:nvPr/>
        </p:nvPicPr>
        <p:blipFill>
          <a:blip r:embed="rId5" cstate="print"/>
          <a:srcRect l="53426" t="57292" r="44411" b="39343"/>
          <a:stretch>
            <a:fillRect/>
          </a:stretch>
        </p:blipFill>
        <p:spPr bwMode="auto">
          <a:xfrm>
            <a:off x="7620000" y="4800600"/>
            <a:ext cx="457200" cy="533400"/>
          </a:xfrm>
          <a:prstGeom prst="rect">
            <a:avLst/>
          </a:prstGeom>
          <a:noFill/>
          <a:ln w="9525">
            <a:noFill/>
            <a:miter lim="800000"/>
            <a:headEnd/>
            <a:tailEnd/>
          </a:ln>
          <a:effectLst/>
        </p:spPr>
      </p:pic>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1987">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1987">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1987">
                                            <p:txEl>
                                              <p:pRg st="6" end="6"/>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1987">
                                            <p:txEl>
                                              <p:pRg st="7" end="7"/>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1987">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3010" name="Rectangle 2"/>
          <p:cNvSpPr>
            <a:spLocks noGrp="1" noRot="1" noChangeArrowheads="1"/>
          </p:cNvSpPr>
          <p:nvPr>
            <p:ph type="title"/>
          </p:nvPr>
        </p:nvSpPr>
        <p:spPr/>
        <p:txBody>
          <a:bodyPr/>
          <a:lstStyle/>
          <a:p>
            <a:r>
              <a:rPr lang="en-US"/>
              <a:t>Photosynthesis</a:t>
            </a:r>
          </a:p>
        </p:txBody>
      </p:sp>
      <p:sp>
        <p:nvSpPr>
          <p:cNvPr id="43011" name="Rectangle 3"/>
          <p:cNvSpPr>
            <a:spLocks noGrp="1" noRot="1" noChangeArrowheads="1"/>
          </p:cNvSpPr>
          <p:nvPr>
            <p:ph type="body" idx="1"/>
          </p:nvPr>
        </p:nvSpPr>
        <p:spPr>
          <a:xfrm>
            <a:off x="838200" y="1905000"/>
            <a:ext cx="8007350" cy="1219200"/>
          </a:xfrm>
        </p:spPr>
        <p:txBody>
          <a:bodyPr/>
          <a:lstStyle/>
          <a:p>
            <a:pPr>
              <a:buFont typeface="Wingdings" pitchFamily="2" charset="2"/>
              <a:buNone/>
            </a:pPr>
            <a:r>
              <a:rPr lang="en-US" b="1" u="sng"/>
              <a:t>Location</a:t>
            </a:r>
            <a:r>
              <a:rPr lang="en-US"/>
              <a:t>:  </a:t>
            </a:r>
          </a:p>
          <a:p>
            <a:pPr>
              <a:buFont typeface="Wingdings" pitchFamily="2" charset="2"/>
              <a:buNone/>
            </a:pPr>
            <a:r>
              <a:rPr lang="en-US"/>
              <a:t>	in the chloroplasts</a:t>
            </a:r>
          </a:p>
        </p:txBody>
      </p:sp>
      <p:pic>
        <p:nvPicPr>
          <p:cNvPr id="43012" name="Picture 4"/>
          <p:cNvPicPr>
            <a:picLocks noChangeAspect="1" noChangeArrowheads="1"/>
          </p:cNvPicPr>
          <p:nvPr/>
        </p:nvPicPr>
        <p:blipFill>
          <a:blip r:embed="rId2" cstate="print"/>
          <a:srcRect l="17647" t="59665" r="20169" b="1120"/>
          <a:stretch>
            <a:fillRect/>
          </a:stretch>
        </p:blipFill>
        <p:spPr bwMode="auto">
          <a:xfrm>
            <a:off x="2057400" y="3810000"/>
            <a:ext cx="5638800" cy="2667000"/>
          </a:xfrm>
          <a:prstGeom prst="rect">
            <a:avLst/>
          </a:prstGeom>
          <a:noFill/>
          <a:ln w="9525">
            <a:noFill/>
            <a:miter lim="800000"/>
            <a:headEnd/>
            <a:tailEnd/>
          </a:ln>
          <a:effectLst/>
        </p:spPr>
      </p:pic>
      <p:pic>
        <p:nvPicPr>
          <p:cNvPr id="43013" name="Picture 5"/>
          <p:cNvPicPr>
            <a:picLocks noChangeAspect="1" noChangeArrowheads="1"/>
          </p:cNvPicPr>
          <p:nvPr/>
        </p:nvPicPr>
        <p:blipFill>
          <a:blip r:embed="rId2" cstate="print"/>
          <a:srcRect l="52344" t="35416" r="21094" b="11458"/>
          <a:stretch>
            <a:fillRect/>
          </a:stretch>
        </p:blipFill>
        <p:spPr bwMode="auto">
          <a:xfrm>
            <a:off x="5105400" y="1952625"/>
            <a:ext cx="2590800" cy="3886200"/>
          </a:xfrm>
          <a:prstGeom prst="rect">
            <a:avLst/>
          </a:prstGeom>
          <a:noFill/>
          <a:ln w="9525">
            <a:noFill/>
            <a:miter lim="800000"/>
            <a:headEnd/>
            <a:tailEnd/>
          </a:ln>
          <a:effectLst/>
        </p:spPr>
      </p:pic>
    </p:spTree>
  </p:cSld>
  <p:clrMapOvr>
    <a:masterClrMapping/>
  </p:clrMapOvr>
  <p:transition>
    <p:push dir="u"/>
  </p:transition>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7106" name="Rectangle 2"/>
          <p:cNvSpPr>
            <a:spLocks noGrp="1" noRot="1" noChangeArrowheads="1"/>
          </p:cNvSpPr>
          <p:nvPr>
            <p:ph type="title"/>
          </p:nvPr>
        </p:nvSpPr>
        <p:spPr/>
        <p:txBody>
          <a:bodyPr/>
          <a:lstStyle/>
          <a:p>
            <a:r>
              <a:rPr lang="en-US"/>
              <a:t>Photosynthesis</a:t>
            </a:r>
          </a:p>
        </p:txBody>
      </p:sp>
      <p:sp>
        <p:nvSpPr>
          <p:cNvPr id="47107" name="Rectangle 3"/>
          <p:cNvSpPr>
            <a:spLocks noGrp="1" noRot="1" noChangeArrowheads="1"/>
          </p:cNvSpPr>
          <p:nvPr>
            <p:ph type="body" idx="1"/>
          </p:nvPr>
        </p:nvSpPr>
        <p:spPr>
          <a:xfrm>
            <a:off x="838200" y="1905000"/>
            <a:ext cx="8007350" cy="4648200"/>
          </a:xfrm>
        </p:spPr>
        <p:txBody>
          <a:bodyPr/>
          <a:lstStyle/>
          <a:p>
            <a:pPr>
              <a:lnSpc>
                <a:spcPct val="80000"/>
              </a:lnSpc>
              <a:buFont typeface="Wingdings" pitchFamily="2" charset="2"/>
              <a:buNone/>
            </a:pPr>
            <a:r>
              <a:rPr lang="en-US" sz="2800" b="1" u="sng" dirty="0"/>
              <a:t>Other Things Necessary</a:t>
            </a:r>
            <a:r>
              <a:rPr lang="en-US" sz="2800" b="1" dirty="0"/>
              <a:t>:</a:t>
            </a:r>
          </a:p>
          <a:p>
            <a:pPr>
              <a:lnSpc>
                <a:spcPct val="80000"/>
              </a:lnSpc>
              <a:buFont typeface="Wingdings" pitchFamily="2" charset="2"/>
              <a:buNone/>
            </a:pPr>
            <a:endParaRPr lang="en-US" sz="2800" dirty="0"/>
          </a:p>
          <a:p>
            <a:pPr>
              <a:lnSpc>
                <a:spcPct val="80000"/>
              </a:lnSpc>
            </a:pPr>
            <a:r>
              <a:rPr lang="en-US" sz="2800" b="1" u="sng" dirty="0"/>
              <a:t>Chlorophyll</a:t>
            </a:r>
            <a:r>
              <a:rPr lang="en-US" sz="2800" b="1" dirty="0"/>
              <a:t>:  </a:t>
            </a:r>
            <a:r>
              <a:rPr lang="en-US" sz="2800" dirty="0"/>
              <a:t>the light-capturing pigment found in the chloroplast that absorbs all wavelengths (colors) of light except green. Traps electrons and transfers energy.</a:t>
            </a:r>
            <a:endParaRPr lang="en-US" sz="2800" b="1" dirty="0"/>
          </a:p>
          <a:p>
            <a:pPr>
              <a:lnSpc>
                <a:spcPct val="80000"/>
              </a:lnSpc>
              <a:buFont typeface="Wingdings" pitchFamily="2" charset="2"/>
              <a:buNone/>
            </a:pPr>
            <a:endParaRPr lang="en-US" sz="2800" b="1" u="sng" dirty="0"/>
          </a:p>
          <a:p>
            <a:pPr>
              <a:lnSpc>
                <a:spcPct val="80000"/>
              </a:lnSpc>
            </a:pPr>
            <a:r>
              <a:rPr lang="en-US" sz="2800" b="1" u="sng" dirty="0"/>
              <a:t>Sunlight</a:t>
            </a:r>
            <a:r>
              <a:rPr lang="en-US" sz="2800" b="1" dirty="0"/>
              <a:t>:  </a:t>
            </a:r>
            <a:r>
              <a:rPr lang="en-US" sz="2800" dirty="0"/>
              <a:t>autotrophs need light energy (sunlight) to transform reactants into products.</a:t>
            </a:r>
          </a:p>
          <a:p>
            <a:pPr>
              <a:lnSpc>
                <a:spcPct val="80000"/>
              </a:lnSpc>
              <a:buFont typeface="Wingdings" pitchFamily="2" charset="2"/>
              <a:buNone/>
            </a:pPr>
            <a:endParaRPr lang="en-US" sz="2800" b="1" u="sng" dirty="0"/>
          </a:p>
          <a:p>
            <a:pPr>
              <a:lnSpc>
                <a:spcPct val="80000"/>
              </a:lnSpc>
            </a:pPr>
            <a:r>
              <a:rPr lang="en-US" sz="2800" b="1" u="sng" dirty="0"/>
              <a:t>Enzymes</a:t>
            </a:r>
            <a:r>
              <a:rPr lang="en-US" sz="2800" b="1" dirty="0"/>
              <a:t>:  </a:t>
            </a:r>
            <a:r>
              <a:rPr lang="en-US" sz="2800" dirty="0"/>
              <a:t>enzymes are needed to catalyze the reaction.</a:t>
            </a:r>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7107">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7107">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7107">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3">
            <a:extLst>
              <a:ext uri="{FF2B5EF4-FFF2-40B4-BE49-F238E27FC236}">
                <a16:creationId xmlns:a16="http://schemas.microsoft.com/office/drawing/2014/main" id="{3D74A5DA-1DE0-485D-BFA3-E13A11DBE55A}"/>
              </a:ext>
            </a:extLst>
          </p:cNvPr>
          <p:cNvSpPr>
            <a:spLocks noGrp="1" noChangeArrowheads="1"/>
          </p:cNvSpPr>
          <p:nvPr>
            <p:ph type="body" idx="1"/>
          </p:nvPr>
        </p:nvSpPr>
        <p:spPr>
          <a:xfrm>
            <a:off x="800100" y="457200"/>
            <a:ext cx="7543800" cy="5257800"/>
          </a:xfrm>
        </p:spPr>
        <p:txBody>
          <a:bodyPr/>
          <a:lstStyle/>
          <a:p>
            <a:pPr eaLnBrk="1" hangingPunct="1">
              <a:lnSpc>
                <a:spcPct val="90000"/>
              </a:lnSpc>
              <a:buFont typeface="Wingdings" panose="05000000000000000000" pitchFamily="2" charset="2"/>
              <a:buNone/>
            </a:pPr>
            <a:endParaRPr lang="en-US" altLang="en-US" sz="2800" dirty="0"/>
          </a:p>
          <a:p>
            <a:pPr>
              <a:lnSpc>
                <a:spcPct val="90000"/>
              </a:lnSpc>
              <a:buNone/>
            </a:pPr>
            <a:r>
              <a:rPr lang="en-US" altLang="en-US" sz="2800" dirty="0"/>
              <a:t>The Light-dependent reaction takes place in the </a:t>
            </a:r>
            <a:r>
              <a:rPr lang="en-US" altLang="en-US" sz="2800" dirty="0">
                <a:solidFill>
                  <a:schemeClr val="bg1">
                    <a:lumMod val="50000"/>
                  </a:schemeClr>
                </a:solidFill>
              </a:rPr>
              <a:t>thylakoid membranes. </a:t>
            </a:r>
            <a:r>
              <a:rPr lang="en-US" altLang="en-US" sz="2800" b="1" u="sng" dirty="0">
                <a:solidFill>
                  <a:schemeClr val="bg1">
                    <a:lumMod val="50000"/>
                  </a:schemeClr>
                </a:solidFill>
              </a:rPr>
              <a:t>Thylakoids</a:t>
            </a:r>
            <a:r>
              <a:rPr lang="en-US" altLang="en-US" sz="2800" dirty="0">
                <a:solidFill>
                  <a:schemeClr val="bg1">
                    <a:lumMod val="50000"/>
                  </a:schemeClr>
                </a:solidFill>
              </a:rPr>
              <a:t> </a:t>
            </a:r>
            <a:r>
              <a:rPr lang="en-US" altLang="en-US" sz="2800" dirty="0"/>
              <a:t>are saclike photosynthetic membrane. Thylakoids arranged in stacks are called </a:t>
            </a:r>
            <a:r>
              <a:rPr lang="en-US" altLang="en-US" sz="2800" b="1" u="sng" dirty="0">
                <a:solidFill>
                  <a:schemeClr val="bg1">
                    <a:lumMod val="50000"/>
                  </a:schemeClr>
                </a:solidFill>
              </a:rPr>
              <a:t>grana.</a:t>
            </a:r>
          </a:p>
          <a:p>
            <a:pPr eaLnBrk="1" hangingPunct="1">
              <a:lnSpc>
                <a:spcPct val="90000"/>
              </a:lnSpc>
              <a:buFont typeface="Wingdings" panose="05000000000000000000" pitchFamily="2" charset="2"/>
              <a:buNone/>
            </a:pPr>
            <a:endParaRPr lang="en-US" altLang="en-US" sz="2800" dirty="0"/>
          </a:p>
          <a:p>
            <a:pPr>
              <a:lnSpc>
                <a:spcPct val="90000"/>
              </a:lnSpc>
              <a:buNone/>
            </a:pPr>
            <a:r>
              <a:rPr lang="en-US" altLang="en-US" sz="2800" dirty="0"/>
              <a:t>The Light-Independent (Dark) reaction takes place in the </a:t>
            </a:r>
            <a:r>
              <a:rPr lang="en-US" altLang="en-US" sz="2800" dirty="0">
                <a:solidFill>
                  <a:schemeClr val="bg1">
                    <a:lumMod val="50000"/>
                  </a:schemeClr>
                </a:solidFill>
              </a:rPr>
              <a:t>stroma</a:t>
            </a:r>
            <a:r>
              <a:rPr lang="en-US" altLang="en-US" sz="2800" dirty="0"/>
              <a:t> – region outside the thylakoid membranes.  AKA – The Calvin Cycle</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4" descr="Chloroplast">
            <a:extLst>
              <a:ext uri="{FF2B5EF4-FFF2-40B4-BE49-F238E27FC236}">
                <a16:creationId xmlns:a16="http://schemas.microsoft.com/office/drawing/2014/main" id="{89BD2ED1-D6AC-4CD8-A1B3-1D4AA79E822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25625" y="228600"/>
            <a:ext cx="6022975" cy="655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47" name="WordArt 5">
            <a:extLst>
              <a:ext uri="{FF2B5EF4-FFF2-40B4-BE49-F238E27FC236}">
                <a16:creationId xmlns:a16="http://schemas.microsoft.com/office/drawing/2014/main" id="{9C69FA10-56F5-4DF6-A638-152E2DBE1614}"/>
              </a:ext>
            </a:extLst>
          </p:cNvPr>
          <p:cNvSpPr>
            <a:spLocks noChangeArrowheads="1" noChangeShapeType="1" noTextEdit="1"/>
          </p:cNvSpPr>
          <p:nvPr/>
        </p:nvSpPr>
        <p:spPr bwMode="auto">
          <a:xfrm>
            <a:off x="228600" y="381000"/>
            <a:ext cx="3048000" cy="2209800"/>
          </a:xfrm>
          <a:prstGeom prst="rect">
            <a:avLst/>
          </a:prstGeom>
        </p:spPr>
        <p:txBody>
          <a:bodyPr wrap="none" fromWordArt="1">
            <a:prstTxWarp prst="textSlantUp">
              <a:avLst>
                <a:gd name="adj" fmla="val 55556"/>
              </a:avLst>
            </a:prstTxWarp>
          </a:bodyPr>
          <a:lstStyle/>
          <a:p>
            <a:pPr algn="ctr"/>
            <a:r>
              <a:rPr lang="en-US" sz="3600" kern="10">
                <a:ln w="9525">
                  <a:solidFill>
                    <a:srgbClr val="000000"/>
                  </a:solidFill>
                  <a:round/>
                  <a:headEnd/>
                  <a:tailEnd/>
                </a:ln>
                <a:solidFill>
                  <a:srgbClr val="000000"/>
                </a:solidFill>
                <a:latin typeface="Arial Rounded MT Bold" panose="020F0704030504030204" pitchFamily="34" charset="0"/>
              </a:rPr>
              <a:t>Look at all </a:t>
            </a:r>
          </a:p>
          <a:p>
            <a:pPr algn="ctr"/>
            <a:r>
              <a:rPr lang="en-US" sz="3600" kern="10">
                <a:ln w="9525">
                  <a:solidFill>
                    <a:srgbClr val="000000"/>
                  </a:solidFill>
                  <a:round/>
                  <a:headEnd/>
                  <a:tailEnd/>
                </a:ln>
                <a:solidFill>
                  <a:srgbClr val="000000"/>
                </a:solidFill>
                <a:latin typeface="Arial Rounded MT Bold" panose="020F0704030504030204" pitchFamily="34" charset="0"/>
              </a:rPr>
              <a:t>the detail!</a:t>
            </a:r>
          </a:p>
        </p:txBody>
      </p:sp>
    </p:spTree>
  </p:cSld>
  <p:clrMapOvr>
    <a:masterClrMapping/>
  </p:clrMapOvr>
</p:sld>
</file>

<file path=ppt/theme/theme1.xml><?xml version="1.0" encoding="utf-8"?>
<a:theme xmlns:a="http://schemas.openxmlformats.org/drawingml/2006/main" name="Glass Layers">
  <a:themeElements>
    <a:clrScheme name="Glass Layers 4">
      <a:dk1>
        <a:srgbClr val="006600"/>
      </a:dk1>
      <a:lt1>
        <a:srgbClr val="FFFFFF"/>
      </a:lt1>
      <a:dk2>
        <a:srgbClr val="008000"/>
      </a:dk2>
      <a:lt2>
        <a:srgbClr val="FFFFB7"/>
      </a:lt2>
      <a:accent1>
        <a:srgbClr val="99CC00"/>
      </a:accent1>
      <a:accent2>
        <a:srgbClr val="00CC00"/>
      </a:accent2>
      <a:accent3>
        <a:srgbClr val="AAC0AA"/>
      </a:accent3>
      <a:accent4>
        <a:srgbClr val="DADADA"/>
      </a:accent4>
      <a:accent5>
        <a:srgbClr val="CAE2AA"/>
      </a:accent5>
      <a:accent6>
        <a:srgbClr val="00B900"/>
      </a:accent6>
      <a:hlink>
        <a:srgbClr val="99FF66"/>
      </a:hlink>
      <a:folHlink>
        <a:srgbClr val="FFFF66"/>
      </a:folHlink>
    </a:clrScheme>
    <a:fontScheme name="Glass Layers">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Glass Layers 1">
        <a:dk1>
          <a:srgbClr val="FF9900"/>
        </a:dk1>
        <a:lt1>
          <a:srgbClr val="FFFFFF"/>
        </a:lt1>
        <a:dk2>
          <a:srgbClr val="FFCC66"/>
        </a:dk2>
        <a:lt2>
          <a:srgbClr val="CC6600"/>
        </a:lt2>
        <a:accent1>
          <a:srgbClr val="F05000"/>
        </a:accent1>
        <a:accent2>
          <a:srgbClr val="B28300"/>
        </a:accent2>
        <a:accent3>
          <a:srgbClr val="FFE2B8"/>
        </a:accent3>
        <a:accent4>
          <a:srgbClr val="DADADA"/>
        </a:accent4>
        <a:accent5>
          <a:srgbClr val="F6B3AA"/>
        </a:accent5>
        <a:accent6>
          <a:srgbClr val="A17600"/>
        </a:accent6>
        <a:hlink>
          <a:srgbClr val="99CC00"/>
        </a:hlink>
        <a:folHlink>
          <a:srgbClr val="008000"/>
        </a:folHlink>
      </a:clrScheme>
      <a:clrMap bg1="dk2" tx1="lt1" bg2="dk1" tx2="lt2" accent1="accent1" accent2="accent2" accent3="accent3" accent4="accent4" accent5="accent5" accent6="accent6" hlink="hlink" folHlink="folHlink"/>
    </a:extraClrScheme>
    <a:extraClrScheme>
      <a:clrScheme name="Glass Layers 2">
        <a:dk1>
          <a:srgbClr val="BB5F03"/>
        </a:dk1>
        <a:lt1>
          <a:srgbClr val="FFFFFF"/>
        </a:lt1>
        <a:dk2>
          <a:srgbClr val="993300"/>
        </a:dk2>
        <a:lt2>
          <a:srgbClr val="FEEC94"/>
        </a:lt2>
        <a:accent1>
          <a:srgbClr val="FF9900"/>
        </a:accent1>
        <a:accent2>
          <a:srgbClr val="B76A03"/>
        </a:accent2>
        <a:accent3>
          <a:srgbClr val="CAADAA"/>
        </a:accent3>
        <a:accent4>
          <a:srgbClr val="DADADA"/>
        </a:accent4>
        <a:accent5>
          <a:srgbClr val="FFCAAA"/>
        </a:accent5>
        <a:accent6>
          <a:srgbClr val="A65F02"/>
        </a:accent6>
        <a:hlink>
          <a:srgbClr val="FFFF00"/>
        </a:hlink>
        <a:folHlink>
          <a:srgbClr val="FFFF99"/>
        </a:folHlink>
      </a:clrScheme>
      <a:clrMap bg1="dk2" tx1="lt1" bg2="dk1" tx2="lt2" accent1="accent1" accent2="accent2" accent3="accent3" accent4="accent4" accent5="accent5" accent6="accent6" hlink="hlink" folHlink="folHlink"/>
    </a:extraClrScheme>
    <a:extraClrScheme>
      <a:clrScheme name="Glass Layers 3">
        <a:dk1>
          <a:srgbClr val="56925A"/>
        </a:dk1>
        <a:lt1>
          <a:srgbClr val="FFFFFF"/>
        </a:lt1>
        <a:dk2>
          <a:srgbClr val="6FB56D"/>
        </a:dk2>
        <a:lt2>
          <a:srgbClr val="FFFFCC"/>
        </a:lt2>
        <a:accent1>
          <a:srgbClr val="2B877C"/>
        </a:accent1>
        <a:accent2>
          <a:srgbClr val="5A9A5F"/>
        </a:accent2>
        <a:accent3>
          <a:srgbClr val="BBD7BA"/>
        </a:accent3>
        <a:accent4>
          <a:srgbClr val="DADADA"/>
        </a:accent4>
        <a:accent5>
          <a:srgbClr val="ACC3BF"/>
        </a:accent5>
        <a:accent6>
          <a:srgbClr val="518B55"/>
        </a:accent6>
        <a:hlink>
          <a:srgbClr val="99FF33"/>
        </a:hlink>
        <a:folHlink>
          <a:srgbClr val="DDFFBB"/>
        </a:folHlink>
      </a:clrScheme>
      <a:clrMap bg1="dk2" tx1="lt1" bg2="dk1" tx2="lt2" accent1="accent1" accent2="accent2" accent3="accent3" accent4="accent4" accent5="accent5" accent6="accent6" hlink="hlink" folHlink="folHlink"/>
    </a:extraClrScheme>
    <a:extraClrScheme>
      <a:clrScheme name="Glass Layers 4">
        <a:dk1>
          <a:srgbClr val="006600"/>
        </a:dk1>
        <a:lt1>
          <a:srgbClr val="FFFFFF"/>
        </a:lt1>
        <a:dk2>
          <a:srgbClr val="008000"/>
        </a:dk2>
        <a:lt2>
          <a:srgbClr val="FFFFB7"/>
        </a:lt2>
        <a:accent1>
          <a:srgbClr val="99CC00"/>
        </a:accent1>
        <a:accent2>
          <a:srgbClr val="00CC00"/>
        </a:accent2>
        <a:accent3>
          <a:srgbClr val="AAC0AA"/>
        </a:accent3>
        <a:accent4>
          <a:srgbClr val="DADADA"/>
        </a:accent4>
        <a:accent5>
          <a:srgbClr val="CAE2AA"/>
        </a:accent5>
        <a:accent6>
          <a:srgbClr val="00B900"/>
        </a:accent6>
        <a:hlink>
          <a:srgbClr val="99FF66"/>
        </a:hlink>
        <a:folHlink>
          <a:srgbClr val="FFFF66"/>
        </a:folHlink>
      </a:clrScheme>
      <a:clrMap bg1="dk2" tx1="lt1" bg2="dk1" tx2="lt2" accent1="accent1" accent2="accent2" accent3="accent3" accent4="accent4" accent5="accent5" accent6="accent6" hlink="hlink" folHlink="folHlink"/>
    </a:extraClrScheme>
    <a:extraClrScheme>
      <a:clrScheme name="Glass Layers 5">
        <a:dk1>
          <a:srgbClr val="000000"/>
        </a:dk1>
        <a:lt1>
          <a:srgbClr val="CCECFF"/>
        </a:lt1>
        <a:dk2>
          <a:srgbClr val="000000"/>
        </a:dk2>
        <a:lt2>
          <a:srgbClr val="D6EDEE"/>
        </a:lt2>
        <a:accent1>
          <a:srgbClr val="E8F0F4"/>
        </a:accent1>
        <a:accent2>
          <a:srgbClr val="8EAAFA"/>
        </a:accent2>
        <a:accent3>
          <a:srgbClr val="E2F4FF"/>
        </a:accent3>
        <a:accent4>
          <a:srgbClr val="000000"/>
        </a:accent4>
        <a:accent5>
          <a:srgbClr val="F2F6F8"/>
        </a:accent5>
        <a:accent6>
          <a:srgbClr val="809AE3"/>
        </a:accent6>
        <a:hlink>
          <a:srgbClr val="0066FF"/>
        </a:hlink>
        <a:folHlink>
          <a:srgbClr val="9947FD"/>
        </a:folHlink>
      </a:clrScheme>
      <a:clrMap bg1="lt1" tx1="dk1" bg2="lt2" tx2="dk2" accent1="accent1" accent2="accent2" accent3="accent3" accent4="accent4" accent5="accent5" accent6="accent6" hlink="hlink" folHlink="folHlink"/>
    </a:extraClrScheme>
    <a:extraClrScheme>
      <a:clrScheme name="Glass Layers 6">
        <a:dk1>
          <a:srgbClr val="48486A"/>
        </a:dk1>
        <a:lt1>
          <a:srgbClr val="FFFFFF"/>
        </a:lt1>
        <a:dk2>
          <a:srgbClr val="000099"/>
        </a:dk2>
        <a:lt2>
          <a:srgbClr val="F8F8F8"/>
        </a:lt2>
        <a:accent1>
          <a:srgbClr val="6699FF"/>
        </a:accent1>
        <a:accent2>
          <a:srgbClr val="0000FF"/>
        </a:accent2>
        <a:accent3>
          <a:srgbClr val="AAAACA"/>
        </a:accent3>
        <a:accent4>
          <a:srgbClr val="DADADA"/>
        </a:accent4>
        <a:accent5>
          <a:srgbClr val="B8CAFF"/>
        </a:accent5>
        <a:accent6>
          <a:srgbClr val="0000E7"/>
        </a:accent6>
        <a:hlink>
          <a:srgbClr val="3DCCFF"/>
        </a:hlink>
        <a:folHlink>
          <a:srgbClr val="CCECFF"/>
        </a:folHlink>
      </a:clrScheme>
      <a:clrMap bg1="dk2" tx1="lt1" bg2="dk1" tx2="lt2" accent1="accent1" accent2="accent2" accent3="accent3" accent4="accent4" accent5="accent5" accent6="accent6" hlink="hlink" folHlink="folHlink"/>
    </a:extraClrScheme>
    <a:extraClrScheme>
      <a:clrScheme name="Glass Layers 7">
        <a:dk1>
          <a:srgbClr val="573F8B"/>
        </a:dk1>
        <a:lt1>
          <a:srgbClr val="FFFFFF"/>
        </a:lt1>
        <a:dk2>
          <a:srgbClr val="666699"/>
        </a:dk2>
        <a:lt2>
          <a:srgbClr val="D9D9FF"/>
        </a:lt2>
        <a:accent1>
          <a:srgbClr val="CC99FF"/>
        </a:accent1>
        <a:accent2>
          <a:srgbClr val="9933FF"/>
        </a:accent2>
        <a:accent3>
          <a:srgbClr val="B8B8CA"/>
        </a:accent3>
        <a:accent4>
          <a:srgbClr val="DADADA"/>
        </a:accent4>
        <a:accent5>
          <a:srgbClr val="E2CAFF"/>
        </a:accent5>
        <a:accent6>
          <a:srgbClr val="8A2DE7"/>
        </a:accent6>
        <a:hlink>
          <a:srgbClr val="99F3FF"/>
        </a:hlink>
        <a:folHlink>
          <a:srgbClr val="CCCCFF"/>
        </a:folHlink>
      </a:clrScheme>
      <a:clrMap bg1="dk2" tx1="lt1" bg2="dk1" tx2="lt2" accent1="accent1" accent2="accent2" accent3="accent3" accent4="accent4" accent5="accent5" accent6="accent6" hlink="hlink" folHlink="folHlink"/>
    </a:extraClrScheme>
    <a:extraClrScheme>
      <a:clrScheme name="Glass Layers 8">
        <a:dk1>
          <a:srgbClr val="000000"/>
        </a:dk1>
        <a:lt1>
          <a:srgbClr val="EAEAEA"/>
        </a:lt1>
        <a:dk2>
          <a:srgbClr val="000000"/>
        </a:dk2>
        <a:lt2>
          <a:srgbClr val="C1C2CB"/>
        </a:lt2>
        <a:accent1>
          <a:srgbClr val="F1F1F7"/>
        </a:accent1>
        <a:accent2>
          <a:srgbClr val="8C8CB4"/>
        </a:accent2>
        <a:accent3>
          <a:srgbClr val="F3F3F3"/>
        </a:accent3>
        <a:accent4>
          <a:srgbClr val="000000"/>
        </a:accent4>
        <a:accent5>
          <a:srgbClr val="F7F7FA"/>
        </a:accent5>
        <a:accent6>
          <a:srgbClr val="7E7EA3"/>
        </a:accent6>
        <a:hlink>
          <a:srgbClr val="A3FFFF"/>
        </a:hlink>
        <a:folHlink>
          <a:srgbClr val="9E99FF"/>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Apex</Template>
  <TotalTime>718</TotalTime>
  <Words>1212</Words>
  <Application>Microsoft Office PowerPoint</Application>
  <PresentationFormat>On-screen Show (4:3)</PresentationFormat>
  <Paragraphs>185</Paragraphs>
  <Slides>38</Slides>
  <Notes>0</Notes>
  <HiddenSlides>0</HiddenSlides>
  <MMClips>3</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38</vt:i4>
      </vt:variant>
    </vt:vector>
  </HeadingPairs>
  <TitlesOfParts>
    <vt:vector size="43" baseType="lpstr">
      <vt:lpstr>Arial</vt:lpstr>
      <vt:lpstr>Arial Black</vt:lpstr>
      <vt:lpstr>Arial Rounded MT Bold</vt:lpstr>
      <vt:lpstr>Wingdings</vt:lpstr>
      <vt:lpstr>Glass Layers</vt:lpstr>
      <vt:lpstr>KWL Chart Make a KWL Chart on what you know about photosynthesis and cellular respiration, what you want to learn, and then we will look back at it after we have discussed Photosynthesis and Cellular Respiration to see what you have learned.</vt:lpstr>
      <vt:lpstr>PowerPoint Presentation</vt:lpstr>
      <vt:lpstr>Photosynthesis Notes</vt:lpstr>
      <vt:lpstr>Photosynthesis Notes</vt:lpstr>
      <vt:lpstr>Photosynthesis</vt:lpstr>
      <vt:lpstr>Photosynthesis</vt:lpstr>
      <vt:lpstr>Photosynthesis</vt:lpstr>
      <vt:lpstr>PowerPoint Presentation</vt:lpstr>
      <vt:lpstr>PowerPoint Presentation</vt:lpstr>
      <vt:lpstr>Light-Dependent Reactions</vt:lpstr>
      <vt:lpstr>Light-Dependent Reactions Continued</vt:lpstr>
      <vt:lpstr>Main Ideas – Light Dependent Reactions</vt:lpstr>
      <vt:lpstr>Light-Independent Reaction (Calvin Cycle)</vt:lpstr>
      <vt:lpstr>Light-Independent Reaction (Calvin Cycle)</vt:lpstr>
      <vt:lpstr>PowerPoint Presentation</vt:lpstr>
      <vt:lpstr>Summary of Photosynthesis</vt:lpstr>
      <vt:lpstr>Photosynthesis Equation</vt:lpstr>
      <vt:lpstr>Autumnal Colors</vt:lpstr>
      <vt:lpstr>Why Colors?</vt:lpstr>
      <vt:lpstr>PowerPoint Presentation</vt:lpstr>
      <vt:lpstr>Cellular Respiration</vt:lpstr>
      <vt:lpstr>Cellular Respiration</vt:lpstr>
      <vt:lpstr>PowerPoint Presentation</vt:lpstr>
      <vt:lpstr>Cellular Respiration (All living things)</vt:lpstr>
      <vt:lpstr>Cellular Respiration Reactants &amp; Products</vt:lpstr>
      <vt:lpstr>Cellular Respiration Balanced Equation</vt:lpstr>
      <vt:lpstr>PowerPoint Presentation</vt:lpstr>
      <vt:lpstr> 1. Glycolysis</vt:lpstr>
      <vt:lpstr>PowerPoint Presentation</vt:lpstr>
      <vt:lpstr>PowerPoint Presentation</vt:lpstr>
      <vt:lpstr>PowerPoint Presentation</vt:lpstr>
      <vt:lpstr>PowerPoint Presentation</vt:lpstr>
      <vt:lpstr>PowerPoint Presentation</vt:lpstr>
      <vt:lpstr>Anaerobic Respiration </vt:lpstr>
      <vt:lpstr> </vt:lpstr>
      <vt:lpstr>PowerPoint Presentation</vt:lpstr>
      <vt:lpstr>PowerPoint Presentation</vt:lpstr>
      <vt:lpstr>PowerPoint Presentation</vt:lpstr>
    </vt:vector>
  </TitlesOfParts>
  <Company>Columbia Public Schools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Photosynthesis Notes</dc:title>
  <dc:creator>Columbia Public Schools</dc:creator>
  <cp:lastModifiedBy>Pardue, Michelle</cp:lastModifiedBy>
  <cp:revision>55</cp:revision>
  <dcterms:created xsi:type="dcterms:W3CDTF">2008-01-22T21:18:10Z</dcterms:created>
  <dcterms:modified xsi:type="dcterms:W3CDTF">2019-12-10T16:00:11Z</dcterms:modified>
</cp:coreProperties>
</file>